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Masters/slideMaster10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3.xml" ContentType="application/vnd.openxmlformats-officedocument.theme+xml"/>
  <Override PartName="/ppt/slideLayouts/slideLayout12.xml" ContentType="application/vnd.openxmlformats-officedocument.presentationml.slideLayout+xml"/>
  <Override PartName="/ppt/theme/theme4.xml" ContentType="application/vnd.openxmlformats-officedocument.theme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5.xml" ContentType="application/vnd.openxmlformats-officedocument.theme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6.xml" ContentType="application/vnd.openxmlformats-officedocument.theme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7.xml" ContentType="application/vnd.openxmlformats-officedocument.theme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theme/theme8.xml" ContentType="application/vnd.openxmlformats-officedocument.theme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theme/theme9.xml" ContentType="application/vnd.openxmlformats-officedocument.theme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theme/theme10.xml" ContentType="application/vnd.openxmlformats-officedocument.theme+xml"/>
  <Override PartName="/ppt/theme/theme11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  <p:sldMasterId id="2147483712" r:id="rId2"/>
    <p:sldMasterId id="2147483716" r:id="rId3"/>
    <p:sldMasterId id="2147483719" r:id="rId4"/>
    <p:sldMasterId id="2147483707" r:id="rId5"/>
    <p:sldMasterId id="2147483702" r:id="rId6"/>
    <p:sldMasterId id="2147483741" r:id="rId7"/>
    <p:sldMasterId id="2147483746" r:id="rId8"/>
    <p:sldMasterId id="2147483750" r:id="rId9"/>
    <p:sldMasterId id="2147483753" r:id="rId10"/>
  </p:sldMasterIdLst>
  <p:notesMasterIdLst>
    <p:notesMasterId r:id="rId109"/>
  </p:notesMasterIdLst>
  <p:sldIdLst>
    <p:sldId id="304" r:id="rId11"/>
    <p:sldId id="368" r:id="rId12"/>
    <p:sldId id="357" r:id="rId13"/>
    <p:sldId id="451" r:id="rId14"/>
    <p:sldId id="415" r:id="rId15"/>
    <p:sldId id="457" r:id="rId16"/>
    <p:sldId id="416" r:id="rId17"/>
    <p:sldId id="359" r:id="rId18"/>
    <p:sldId id="326" r:id="rId19"/>
    <p:sldId id="373" r:id="rId20"/>
    <p:sldId id="372" r:id="rId21"/>
    <p:sldId id="452" r:id="rId22"/>
    <p:sldId id="465" r:id="rId23"/>
    <p:sldId id="292" r:id="rId24"/>
    <p:sldId id="459" r:id="rId25"/>
    <p:sldId id="461" r:id="rId26"/>
    <p:sldId id="462" r:id="rId27"/>
    <p:sldId id="371" r:id="rId28"/>
    <p:sldId id="259" r:id="rId29"/>
    <p:sldId id="260" r:id="rId30"/>
    <p:sldId id="265" r:id="rId31"/>
    <p:sldId id="266" r:id="rId32"/>
    <p:sldId id="273" r:id="rId33"/>
    <p:sldId id="274" r:id="rId34"/>
    <p:sldId id="277" r:id="rId35"/>
    <p:sldId id="370" r:id="rId36"/>
    <p:sldId id="466" r:id="rId37"/>
    <p:sldId id="467" r:id="rId38"/>
    <p:sldId id="468" r:id="rId39"/>
    <p:sldId id="470" r:id="rId40"/>
    <p:sldId id="471" r:id="rId41"/>
    <p:sldId id="472" r:id="rId42"/>
    <p:sldId id="473" r:id="rId43"/>
    <p:sldId id="369" r:id="rId44"/>
    <p:sldId id="377" r:id="rId45"/>
    <p:sldId id="474" r:id="rId46"/>
    <p:sldId id="475" r:id="rId47"/>
    <p:sldId id="477" r:id="rId48"/>
    <p:sldId id="478" r:id="rId49"/>
    <p:sldId id="480" r:id="rId50"/>
    <p:sldId id="313" r:id="rId51"/>
    <p:sldId id="481" r:id="rId52"/>
    <p:sldId id="316" r:id="rId53"/>
    <p:sldId id="317" r:id="rId54"/>
    <p:sldId id="318" r:id="rId55"/>
    <p:sldId id="376" r:id="rId56"/>
    <p:sldId id="396" r:id="rId57"/>
    <p:sldId id="482" r:id="rId58"/>
    <p:sldId id="306" r:id="rId59"/>
    <p:sldId id="484" r:id="rId60"/>
    <p:sldId id="485" r:id="rId61"/>
    <p:sldId id="486" r:id="rId62"/>
    <p:sldId id="487" r:id="rId63"/>
    <p:sldId id="488" r:id="rId64"/>
    <p:sldId id="489" r:id="rId65"/>
    <p:sldId id="490" r:id="rId66"/>
    <p:sldId id="375" r:id="rId67"/>
    <p:sldId id="258" r:id="rId68"/>
    <p:sldId id="497" r:id="rId69"/>
    <p:sldId id="262" r:id="rId70"/>
    <p:sldId id="263" r:id="rId71"/>
    <p:sldId id="296" r:id="rId72"/>
    <p:sldId id="284" r:id="rId73"/>
    <p:sldId id="504" r:id="rId74"/>
    <p:sldId id="286" r:id="rId75"/>
    <p:sldId id="287" r:id="rId76"/>
    <p:sldId id="288" r:id="rId77"/>
    <p:sldId id="289" r:id="rId78"/>
    <p:sldId id="290" r:id="rId79"/>
    <p:sldId id="291" r:id="rId80"/>
    <p:sldId id="505" r:id="rId81"/>
    <p:sldId id="366" r:id="rId82"/>
    <p:sldId id="365" r:id="rId83"/>
    <p:sldId id="491" r:id="rId84"/>
    <p:sldId id="494" r:id="rId85"/>
    <p:sldId id="496" r:id="rId86"/>
    <p:sldId id="493" r:id="rId87"/>
    <p:sldId id="492" r:id="rId88"/>
    <p:sldId id="382" r:id="rId89"/>
    <p:sldId id="506" r:id="rId90"/>
    <p:sldId id="507" r:id="rId91"/>
    <p:sldId id="508" r:id="rId92"/>
    <p:sldId id="510" r:id="rId93"/>
    <p:sldId id="512" r:id="rId94"/>
    <p:sldId id="513" r:id="rId95"/>
    <p:sldId id="514" r:id="rId96"/>
    <p:sldId id="515" r:id="rId97"/>
    <p:sldId id="516" r:id="rId98"/>
    <p:sldId id="521" r:id="rId99"/>
    <p:sldId id="517" r:id="rId100"/>
    <p:sldId id="519" r:id="rId101"/>
    <p:sldId id="381" r:id="rId102"/>
    <p:sldId id="364" r:id="rId103"/>
    <p:sldId id="363" r:id="rId104"/>
    <p:sldId id="450" r:id="rId105"/>
    <p:sldId id="383" r:id="rId106"/>
    <p:sldId id="458" r:id="rId107"/>
    <p:sldId id="285" r:id="rId108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B4E5F"/>
    <a:srgbClr val="873245"/>
    <a:srgbClr val="B11B39"/>
    <a:srgbClr val="CB4F5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e moyen 2 - Accentuation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0A15C55-8517-42AA-B614-E9B94910E393}" styleName="Style moyen 2 - Accentuation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952" autoAdjust="0"/>
    <p:restoredTop sz="93792" autoAdjust="0"/>
  </p:normalViewPr>
  <p:slideViewPr>
    <p:cSldViewPr snapToGrid="0">
      <p:cViewPr varScale="1">
        <p:scale>
          <a:sx n="81" d="100"/>
          <a:sy n="81" d="100"/>
        </p:scale>
        <p:origin x="1301" y="58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16.xml"/><Relationship Id="rId21" Type="http://schemas.openxmlformats.org/officeDocument/2006/relationships/slide" Target="slides/slide11.xml"/><Relationship Id="rId42" Type="http://schemas.openxmlformats.org/officeDocument/2006/relationships/slide" Target="slides/slide32.xml"/><Relationship Id="rId47" Type="http://schemas.openxmlformats.org/officeDocument/2006/relationships/slide" Target="slides/slide37.xml"/><Relationship Id="rId63" Type="http://schemas.openxmlformats.org/officeDocument/2006/relationships/slide" Target="slides/slide53.xml"/><Relationship Id="rId68" Type="http://schemas.openxmlformats.org/officeDocument/2006/relationships/slide" Target="slides/slide58.xml"/><Relationship Id="rId84" Type="http://schemas.openxmlformats.org/officeDocument/2006/relationships/slide" Target="slides/slide74.xml"/><Relationship Id="rId89" Type="http://schemas.openxmlformats.org/officeDocument/2006/relationships/slide" Target="slides/slide79.xml"/><Relationship Id="rId112" Type="http://schemas.openxmlformats.org/officeDocument/2006/relationships/theme" Target="theme/theme1.xml"/><Relationship Id="rId16" Type="http://schemas.openxmlformats.org/officeDocument/2006/relationships/slide" Target="slides/slide6.xml"/><Relationship Id="rId107" Type="http://schemas.openxmlformats.org/officeDocument/2006/relationships/slide" Target="slides/slide97.xml"/><Relationship Id="rId11" Type="http://schemas.openxmlformats.org/officeDocument/2006/relationships/slide" Target="slides/slide1.xml"/><Relationship Id="rId32" Type="http://schemas.openxmlformats.org/officeDocument/2006/relationships/slide" Target="slides/slide22.xml"/><Relationship Id="rId37" Type="http://schemas.openxmlformats.org/officeDocument/2006/relationships/slide" Target="slides/slide27.xml"/><Relationship Id="rId53" Type="http://schemas.openxmlformats.org/officeDocument/2006/relationships/slide" Target="slides/slide43.xml"/><Relationship Id="rId58" Type="http://schemas.openxmlformats.org/officeDocument/2006/relationships/slide" Target="slides/slide48.xml"/><Relationship Id="rId74" Type="http://schemas.openxmlformats.org/officeDocument/2006/relationships/slide" Target="slides/slide64.xml"/><Relationship Id="rId79" Type="http://schemas.openxmlformats.org/officeDocument/2006/relationships/slide" Target="slides/slide69.xml"/><Relationship Id="rId102" Type="http://schemas.openxmlformats.org/officeDocument/2006/relationships/slide" Target="slides/slide92.xml"/><Relationship Id="rId5" Type="http://schemas.openxmlformats.org/officeDocument/2006/relationships/slideMaster" Target="slideMasters/slideMaster5.xml"/><Relationship Id="rId90" Type="http://schemas.openxmlformats.org/officeDocument/2006/relationships/slide" Target="slides/slide80.xml"/><Relationship Id="rId95" Type="http://schemas.openxmlformats.org/officeDocument/2006/relationships/slide" Target="slides/slide85.xml"/><Relationship Id="rId22" Type="http://schemas.openxmlformats.org/officeDocument/2006/relationships/slide" Target="slides/slide12.xml"/><Relationship Id="rId27" Type="http://schemas.openxmlformats.org/officeDocument/2006/relationships/slide" Target="slides/slide17.xml"/><Relationship Id="rId43" Type="http://schemas.openxmlformats.org/officeDocument/2006/relationships/slide" Target="slides/slide33.xml"/><Relationship Id="rId48" Type="http://schemas.openxmlformats.org/officeDocument/2006/relationships/slide" Target="slides/slide38.xml"/><Relationship Id="rId64" Type="http://schemas.openxmlformats.org/officeDocument/2006/relationships/slide" Target="slides/slide54.xml"/><Relationship Id="rId69" Type="http://schemas.openxmlformats.org/officeDocument/2006/relationships/slide" Target="slides/slide59.xml"/><Relationship Id="rId113" Type="http://schemas.openxmlformats.org/officeDocument/2006/relationships/tableStyles" Target="tableStyles.xml"/><Relationship Id="rId80" Type="http://schemas.openxmlformats.org/officeDocument/2006/relationships/slide" Target="slides/slide70.xml"/><Relationship Id="rId85" Type="http://schemas.openxmlformats.org/officeDocument/2006/relationships/slide" Target="slides/slide75.xml"/><Relationship Id="rId12" Type="http://schemas.openxmlformats.org/officeDocument/2006/relationships/slide" Target="slides/slide2.xml"/><Relationship Id="rId17" Type="http://schemas.openxmlformats.org/officeDocument/2006/relationships/slide" Target="slides/slide7.xml"/><Relationship Id="rId33" Type="http://schemas.openxmlformats.org/officeDocument/2006/relationships/slide" Target="slides/slide23.xml"/><Relationship Id="rId38" Type="http://schemas.openxmlformats.org/officeDocument/2006/relationships/slide" Target="slides/slide28.xml"/><Relationship Id="rId59" Type="http://schemas.openxmlformats.org/officeDocument/2006/relationships/slide" Target="slides/slide49.xml"/><Relationship Id="rId103" Type="http://schemas.openxmlformats.org/officeDocument/2006/relationships/slide" Target="slides/slide93.xml"/><Relationship Id="rId108" Type="http://schemas.openxmlformats.org/officeDocument/2006/relationships/slide" Target="slides/slide98.xml"/><Relationship Id="rId54" Type="http://schemas.openxmlformats.org/officeDocument/2006/relationships/slide" Target="slides/slide44.xml"/><Relationship Id="rId70" Type="http://schemas.openxmlformats.org/officeDocument/2006/relationships/slide" Target="slides/slide60.xml"/><Relationship Id="rId75" Type="http://schemas.openxmlformats.org/officeDocument/2006/relationships/slide" Target="slides/slide65.xml"/><Relationship Id="rId91" Type="http://schemas.openxmlformats.org/officeDocument/2006/relationships/slide" Target="slides/slide81.xml"/><Relationship Id="rId96" Type="http://schemas.openxmlformats.org/officeDocument/2006/relationships/slide" Target="slides/slide86.xml"/><Relationship Id="rId1" Type="http://schemas.openxmlformats.org/officeDocument/2006/relationships/slideMaster" Target="slideMasters/slideMaster1.xml"/><Relationship Id="rId6" Type="http://schemas.openxmlformats.org/officeDocument/2006/relationships/slideMaster" Target="slideMasters/slideMaster6.xml"/><Relationship Id="rId15" Type="http://schemas.openxmlformats.org/officeDocument/2006/relationships/slide" Target="slides/slide5.xml"/><Relationship Id="rId23" Type="http://schemas.openxmlformats.org/officeDocument/2006/relationships/slide" Target="slides/slide13.xml"/><Relationship Id="rId28" Type="http://schemas.openxmlformats.org/officeDocument/2006/relationships/slide" Target="slides/slide18.xml"/><Relationship Id="rId36" Type="http://schemas.openxmlformats.org/officeDocument/2006/relationships/slide" Target="slides/slide26.xml"/><Relationship Id="rId49" Type="http://schemas.openxmlformats.org/officeDocument/2006/relationships/slide" Target="slides/slide39.xml"/><Relationship Id="rId57" Type="http://schemas.openxmlformats.org/officeDocument/2006/relationships/slide" Target="slides/slide47.xml"/><Relationship Id="rId106" Type="http://schemas.openxmlformats.org/officeDocument/2006/relationships/slide" Target="slides/slide96.xml"/><Relationship Id="rId10" Type="http://schemas.openxmlformats.org/officeDocument/2006/relationships/slideMaster" Target="slideMasters/slideMaster10.xml"/><Relationship Id="rId31" Type="http://schemas.openxmlformats.org/officeDocument/2006/relationships/slide" Target="slides/slide21.xml"/><Relationship Id="rId44" Type="http://schemas.openxmlformats.org/officeDocument/2006/relationships/slide" Target="slides/slide34.xml"/><Relationship Id="rId52" Type="http://schemas.openxmlformats.org/officeDocument/2006/relationships/slide" Target="slides/slide42.xml"/><Relationship Id="rId60" Type="http://schemas.openxmlformats.org/officeDocument/2006/relationships/slide" Target="slides/slide50.xml"/><Relationship Id="rId65" Type="http://schemas.openxmlformats.org/officeDocument/2006/relationships/slide" Target="slides/slide55.xml"/><Relationship Id="rId73" Type="http://schemas.openxmlformats.org/officeDocument/2006/relationships/slide" Target="slides/slide63.xml"/><Relationship Id="rId78" Type="http://schemas.openxmlformats.org/officeDocument/2006/relationships/slide" Target="slides/slide68.xml"/><Relationship Id="rId81" Type="http://schemas.openxmlformats.org/officeDocument/2006/relationships/slide" Target="slides/slide71.xml"/><Relationship Id="rId86" Type="http://schemas.openxmlformats.org/officeDocument/2006/relationships/slide" Target="slides/slide76.xml"/><Relationship Id="rId94" Type="http://schemas.openxmlformats.org/officeDocument/2006/relationships/slide" Target="slides/slide84.xml"/><Relationship Id="rId99" Type="http://schemas.openxmlformats.org/officeDocument/2006/relationships/slide" Target="slides/slide89.xml"/><Relationship Id="rId101" Type="http://schemas.openxmlformats.org/officeDocument/2006/relationships/slide" Target="slides/slide91.xml"/><Relationship Id="rId4" Type="http://schemas.openxmlformats.org/officeDocument/2006/relationships/slideMaster" Target="slideMasters/slideMaster4.xml"/><Relationship Id="rId9" Type="http://schemas.openxmlformats.org/officeDocument/2006/relationships/slideMaster" Target="slideMasters/slideMaster9.xml"/><Relationship Id="rId13" Type="http://schemas.openxmlformats.org/officeDocument/2006/relationships/slide" Target="slides/slide3.xml"/><Relationship Id="rId18" Type="http://schemas.openxmlformats.org/officeDocument/2006/relationships/slide" Target="slides/slide8.xml"/><Relationship Id="rId39" Type="http://schemas.openxmlformats.org/officeDocument/2006/relationships/slide" Target="slides/slide29.xml"/><Relationship Id="rId109" Type="http://schemas.openxmlformats.org/officeDocument/2006/relationships/notesMaster" Target="notesMasters/notesMaster1.xml"/><Relationship Id="rId34" Type="http://schemas.openxmlformats.org/officeDocument/2006/relationships/slide" Target="slides/slide24.xml"/><Relationship Id="rId50" Type="http://schemas.openxmlformats.org/officeDocument/2006/relationships/slide" Target="slides/slide40.xml"/><Relationship Id="rId55" Type="http://schemas.openxmlformats.org/officeDocument/2006/relationships/slide" Target="slides/slide45.xml"/><Relationship Id="rId76" Type="http://schemas.openxmlformats.org/officeDocument/2006/relationships/slide" Target="slides/slide66.xml"/><Relationship Id="rId97" Type="http://schemas.openxmlformats.org/officeDocument/2006/relationships/slide" Target="slides/slide87.xml"/><Relationship Id="rId104" Type="http://schemas.openxmlformats.org/officeDocument/2006/relationships/slide" Target="slides/slide94.xml"/><Relationship Id="rId7" Type="http://schemas.openxmlformats.org/officeDocument/2006/relationships/slideMaster" Target="slideMasters/slideMaster7.xml"/><Relationship Id="rId71" Type="http://schemas.openxmlformats.org/officeDocument/2006/relationships/slide" Target="slides/slide61.xml"/><Relationship Id="rId92" Type="http://schemas.openxmlformats.org/officeDocument/2006/relationships/slide" Target="slides/slide82.xml"/><Relationship Id="rId2" Type="http://schemas.openxmlformats.org/officeDocument/2006/relationships/slideMaster" Target="slideMasters/slideMaster2.xml"/><Relationship Id="rId29" Type="http://schemas.openxmlformats.org/officeDocument/2006/relationships/slide" Target="slides/slide19.xml"/><Relationship Id="rId24" Type="http://schemas.openxmlformats.org/officeDocument/2006/relationships/slide" Target="slides/slide14.xml"/><Relationship Id="rId40" Type="http://schemas.openxmlformats.org/officeDocument/2006/relationships/slide" Target="slides/slide30.xml"/><Relationship Id="rId45" Type="http://schemas.openxmlformats.org/officeDocument/2006/relationships/slide" Target="slides/slide35.xml"/><Relationship Id="rId66" Type="http://schemas.openxmlformats.org/officeDocument/2006/relationships/slide" Target="slides/slide56.xml"/><Relationship Id="rId87" Type="http://schemas.openxmlformats.org/officeDocument/2006/relationships/slide" Target="slides/slide77.xml"/><Relationship Id="rId110" Type="http://schemas.openxmlformats.org/officeDocument/2006/relationships/presProps" Target="presProps.xml"/><Relationship Id="rId61" Type="http://schemas.openxmlformats.org/officeDocument/2006/relationships/slide" Target="slides/slide51.xml"/><Relationship Id="rId82" Type="http://schemas.openxmlformats.org/officeDocument/2006/relationships/slide" Target="slides/slide72.xml"/><Relationship Id="rId19" Type="http://schemas.openxmlformats.org/officeDocument/2006/relationships/slide" Target="slides/slide9.xml"/><Relationship Id="rId14" Type="http://schemas.openxmlformats.org/officeDocument/2006/relationships/slide" Target="slides/slide4.xml"/><Relationship Id="rId30" Type="http://schemas.openxmlformats.org/officeDocument/2006/relationships/slide" Target="slides/slide20.xml"/><Relationship Id="rId35" Type="http://schemas.openxmlformats.org/officeDocument/2006/relationships/slide" Target="slides/slide25.xml"/><Relationship Id="rId56" Type="http://schemas.openxmlformats.org/officeDocument/2006/relationships/slide" Target="slides/slide46.xml"/><Relationship Id="rId77" Type="http://schemas.openxmlformats.org/officeDocument/2006/relationships/slide" Target="slides/slide67.xml"/><Relationship Id="rId100" Type="http://schemas.openxmlformats.org/officeDocument/2006/relationships/slide" Target="slides/slide90.xml"/><Relationship Id="rId105" Type="http://schemas.openxmlformats.org/officeDocument/2006/relationships/slide" Target="slides/slide95.xml"/><Relationship Id="rId8" Type="http://schemas.openxmlformats.org/officeDocument/2006/relationships/slideMaster" Target="slideMasters/slideMaster8.xml"/><Relationship Id="rId51" Type="http://schemas.openxmlformats.org/officeDocument/2006/relationships/slide" Target="slides/slide41.xml"/><Relationship Id="rId72" Type="http://schemas.openxmlformats.org/officeDocument/2006/relationships/slide" Target="slides/slide62.xml"/><Relationship Id="rId93" Type="http://schemas.openxmlformats.org/officeDocument/2006/relationships/slide" Target="slides/slide83.xml"/><Relationship Id="rId98" Type="http://schemas.openxmlformats.org/officeDocument/2006/relationships/slide" Target="slides/slide88.xml"/><Relationship Id="rId3" Type="http://schemas.openxmlformats.org/officeDocument/2006/relationships/slideMaster" Target="slideMasters/slideMaster3.xml"/><Relationship Id="rId25" Type="http://schemas.openxmlformats.org/officeDocument/2006/relationships/slide" Target="slides/slide15.xml"/><Relationship Id="rId46" Type="http://schemas.openxmlformats.org/officeDocument/2006/relationships/slide" Target="slides/slide36.xml"/><Relationship Id="rId67" Type="http://schemas.openxmlformats.org/officeDocument/2006/relationships/slide" Target="slides/slide57.xml"/><Relationship Id="rId20" Type="http://schemas.openxmlformats.org/officeDocument/2006/relationships/slide" Target="slides/slide10.xml"/><Relationship Id="rId41" Type="http://schemas.openxmlformats.org/officeDocument/2006/relationships/slide" Target="slides/slide31.xml"/><Relationship Id="rId62" Type="http://schemas.openxmlformats.org/officeDocument/2006/relationships/slide" Target="slides/slide52.xml"/><Relationship Id="rId83" Type="http://schemas.openxmlformats.org/officeDocument/2006/relationships/slide" Target="slides/slide73.xml"/><Relationship Id="rId88" Type="http://schemas.openxmlformats.org/officeDocument/2006/relationships/slide" Target="slides/slide78.xml"/><Relationship Id="rId111" Type="http://schemas.openxmlformats.org/officeDocument/2006/relationships/viewProps" Target="viewProps.xml"/></Relationships>
</file>

<file path=ppt/media/image11.jpg>
</file>

<file path=ppt/media/image12.jpg>
</file>

<file path=ppt/media/image13.jpg>
</file>

<file path=ppt/media/image15.jpg>
</file>

<file path=ppt/media/image17.jpeg>
</file>

<file path=ppt/media/image18.jpg>
</file>

<file path=ppt/media/image19.jpg>
</file>

<file path=ppt/media/image2.jpg>
</file>

<file path=ppt/media/image20.jpeg>
</file>

<file path=ppt/media/image21.jpg>
</file>

<file path=ppt/media/image21.png>
</file>

<file path=ppt/media/image4.jpg>
</file>

<file path=ppt/media/image5.jpg>
</file>

<file path=ppt/media/image8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1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1617CD4-102D-4562-8A8A-0F3AA4322B08}" type="datetimeFigureOut">
              <a:rPr lang="fr-FR" smtClean="0"/>
              <a:t>30/09/2021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47FECDE-5C3A-46BB-87B3-2C5BD980BCED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31778238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3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4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5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6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7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8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9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1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The structure of this session moves through the parts of the balance sheet:  Non-Current Assets/Investments, Current Assets/ Operating &amp; Financing</a:t>
            </a:r>
          </a:p>
          <a:p>
            <a:r>
              <a:rPr lang="en-GB" dirty="0"/>
              <a:t>We focus on these areas of the balance sheet &amp; look at how the figures for various line items are constructed under accounting rules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47FECDE-5C3A-46BB-87B3-2C5BD980BCED}" type="slidenum">
              <a:rPr lang="fr-FR" smtClean="0"/>
              <a:t>8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76077491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Can be difficult to meet the 5 criteria above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47FECDE-5C3A-46BB-87B3-2C5BD980BCED}" type="slidenum">
              <a:rPr lang="fr-FR" smtClean="0"/>
              <a:t>55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8707239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47FECDE-5C3A-46BB-87B3-2C5BD980BCED}" type="slidenum">
              <a:rPr lang="fr-FR" smtClean="0"/>
              <a:t>56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7083660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Important to mention previous standard – group project company financial statements affected by change in standard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47FECDE-5C3A-46BB-87B3-2C5BD980BCED}" type="slidenum">
              <a:rPr lang="fr-FR" smtClean="0"/>
              <a:t>58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96505275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Remember the IAS 16 Cost Model = cost – accumulated depreciation – accumulated impairment (under IAS 36)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47FECDE-5C3A-46BB-87B3-2C5BD980BCED}" type="slidenum">
              <a:rPr lang="fr-FR" smtClean="0"/>
              <a:t>64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4429901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47FECDE-5C3A-46BB-87B3-2C5BD980BCED}" type="slidenum">
              <a:rPr lang="fr-FR" smtClean="0"/>
              <a:t>74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2386340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47FECDE-5C3A-46BB-87B3-2C5BD980BCED}" type="slidenum">
              <a:rPr lang="fr-FR" smtClean="0"/>
              <a:t>75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46152039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47FECDE-5C3A-46BB-87B3-2C5BD980BCED}" type="slidenum">
              <a:rPr lang="fr-FR" smtClean="0"/>
              <a:t>76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40843563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47FECDE-5C3A-46BB-87B3-2C5BD980BCED}" type="slidenum">
              <a:rPr lang="fr-FR" smtClean="0"/>
              <a:t>77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3306533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47FECDE-5C3A-46BB-87B3-2C5BD980BCED}" type="slidenum">
              <a:rPr lang="fr-FR" smtClean="0"/>
              <a:t>78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972271107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47FECDE-5C3A-46BB-87B3-2C5BD980BCED}" type="slidenum">
              <a:rPr lang="fr-FR" smtClean="0"/>
              <a:t>80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60109847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560CB21C-375B-48A6-B9CB-1E5562B2508C}" type="slidenum">
              <a:rPr lang="en-US"/>
              <a:pPr/>
              <a:t>9</a:t>
            </a:fld>
            <a:endParaRPr lang="en-US"/>
          </a:p>
        </p:txBody>
      </p:sp>
      <p:sp>
        <p:nvSpPr>
          <p:cNvPr id="10035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035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Here is a list of balance sheet accounts that are grouped as the assets, liabilities, and stockholders’ equity</a:t>
            </a:r>
          </a:p>
        </p:txBody>
      </p:sp>
    </p:spTree>
    <p:extLst>
      <p:ext uri="{BB962C8B-B14F-4D97-AF65-F5344CB8AC3E}">
        <p14:creationId xmlns:p14="http://schemas.microsoft.com/office/powerpoint/2010/main" val="2204015852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47FECDE-5C3A-46BB-87B3-2C5BD980BCED}" type="slidenum">
              <a:rPr lang="fr-FR" smtClean="0"/>
              <a:t>81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793788306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47FECDE-5C3A-46BB-87B3-2C5BD980BCED}" type="slidenum">
              <a:rPr lang="fr-FR" smtClean="0"/>
              <a:t>82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66609317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47FECDE-5C3A-46BB-87B3-2C5BD980BCED}" type="slidenum">
              <a:rPr lang="fr-FR" smtClean="0"/>
              <a:t>83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097201370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47FECDE-5C3A-46BB-87B3-2C5BD980BCED}" type="slidenum">
              <a:rPr lang="fr-FR" smtClean="0"/>
              <a:t>84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39035839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47FECDE-5C3A-46BB-87B3-2C5BD980BCED}" type="slidenum">
              <a:rPr lang="fr-FR" smtClean="0"/>
              <a:t>85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156743835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47FECDE-5C3A-46BB-87B3-2C5BD980BCED}" type="slidenum">
              <a:rPr lang="fr-FR" smtClean="0"/>
              <a:t>86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129643488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47FECDE-5C3A-46BB-87B3-2C5BD980BCED}" type="slidenum">
              <a:rPr lang="fr-FR" smtClean="0"/>
              <a:t>87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92785764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47FECDE-5C3A-46BB-87B3-2C5BD980BCED}" type="slidenum">
              <a:rPr lang="fr-FR" smtClean="0"/>
              <a:t>88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558100157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47FECDE-5C3A-46BB-87B3-2C5BD980BCED}" type="slidenum">
              <a:rPr lang="fr-FR" smtClean="0"/>
              <a:t>89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42921573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47FECDE-5C3A-46BB-87B3-2C5BD980BCED}" type="slidenum">
              <a:rPr lang="fr-FR" smtClean="0"/>
              <a:t>90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58420242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b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47FECDE-5C3A-46BB-87B3-2C5BD980BCED}" type="slidenum">
              <a:rPr lang="fr-FR" smtClean="0"/>
              <a:t>13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875958273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GB" sz="1200" b="0" dirty="0">
              <a:solidFill>
                <a:schemeClr val="tx1"/>
              </a:solidFill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47FECDE-5C3A-46BB-87B3-2C5BD980BCED}" type="slidenum">
              <a:rPr lang="fr-FR" smtClean="0"/>
              <a:t>91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22916586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47FECDE-5C3A-46BB-87B3-2C5BD980BCED}" type="slidenum">
              <a:rPr lang="fr-FR" smtClean="0"/>
              <a:t>95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71804991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b="0" i="0" dirty="0">
                <a:solidFill>
                  <a:srgbClr val="202124"/>
                </a:solidFill>
                <a:effectLst/>
                <a:latin typeface="arial" panose="020B0604020202020204" pitchFamily="34" charset="0"/>
              </a:rPr>
              <a:t>A contra account is an account used in a general ledger to reduce the value of a related account. They are useful to preserve the historical value in a main account while presenting a decrease or write-down in a separate contra account that nets to the current book value.</a:t>
            </a:r>
            <a:endParaRPr lang="en-GB" b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47FECDE-5C3A-46BB-87B3-2C5BD980BCED}" type="slidenum">
              <a:rPr lang="fr-FR" smtClean="0"/>
              <a:t>14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658745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b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47FECDE-5C3A-46BB-87B3-2C5BD980BCED}" type="slidenum">
              <a:rPr lang="fr-FR" smtClean="0"/>
              <a:t>15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7999862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b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47FECDE-5C3A-46BB-87B3-2C5BD980BCED}" type="slidenum">
              <a:rPr lang="fr-FR" smtClean="0"/>
              <a:t>16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13679629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b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47FECDE-5C3A-46BB-87B3-2C5BD980BCED}" type="slidenum">
              <a:rPr lang="fr-FR" smtClean="0"/>
              <a:t>17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08689487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Entity should assess at each reporting period end date whether there is any INDICATION that an asset may be impaired.</a:t>
            </a:r>
            <a:endParaRPr lang="en-GB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en-GB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Impairment tests MUST be carried out annually on any intangible asset with an INDEFINITE USEFUL LIFE </a:t>
            </a:r>
            <a:endParaRPr lang="en-GB" b="0" dirty="0"/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47FECDE-5C3A-46BB-87B3-2C5BD980BCED}" type="slidenum">
              <a:rPr lang="fr-FR" smtClean="0"/>
              <a:t>30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72358524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47FECDE-5C3A-46BB-87B3-2C5BD980BCED}" type="slidenum">
              <a:rPr lang="fr-FR" smtClean="0"/>
              <a:t>49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5801871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5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5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5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6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6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Master" Target="../slideMasters/slideMaster6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Master" Target="../slideMasters/slideMaster7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image" Target="../media/image11.jpg"/><Relationship Id="rId1" Type="http://schemas.openxmlformats.org/officeDocument/2006/relationships/slideMaster" Target="../slideMasters/slideMaster7.xml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image" Target="../media/image12.jpg"/><Relationship Id="rId1" Type="http://schemas.openxmlformats.org/officeDocument/2006/relationships/slideMaster" Target="../slideMasters/slideMaster7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emf"/><Relationship Id="rId1" Type="http://schemas.openxmlformats.org/officeDocument/2006/relationships/slideMaster" Target="../slideMasters/slideMaster8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image" Target="../media/image15.jpg"/><Relationship Id="rId1" Type="http://schemas.openxmlformats.org/officeDocument/2006/relationships/slideMaster" Target="../slideMasters/slideMaster8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0AAC897-24B6-4D0B-A5AC-40927E4166B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>
            <a:noAutofit/>
          </a:bodyPr>
          <a:lstStyle>
            <a:lvl1pPr>
              <a:defRPr/>
            </a:lvl1pPr>
          </a:lstStyle>
          <a:p>
            <a:r>
              <a:rPr lang="fr-FR" dirty="0"/>
              <a:t>Titre du chapitre</a:t>
            </a:r>
          </a:p>
        </p:txBody>
      </p:sp>
      <p:sp>
        <p:nvSpPr>
          <p:cNvPr id="6" name="Espace réservé du texte 6">
            <a:extLst>
              <a:ext uri="{FF2B5EF4-FFF2-40B4-BE49-F238E27FC236}">
                <a16:creationId xmlns:a16="http://schemas.microsoft.com/office/drawing/2014/main" id="{97FFA61D-1C7E-4B2C-A014-741379EE875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32000" y="1234655"/>
            <a:ext cx="8280000" cy="4605427"/>
          </a:xfrm>
        </p:spPr>
        <p:txBody>
          <a:bodyPr>
            <a:noAutofit/>
          </a:bodyPr>
          <a:lstStyle>
            <a:lvl1pPr>
              <a:defRPr/>
            </a:lvl1pPr>
            <a:lvl3pPr>
              <a:defRPr baseline="0">
                <a:solidFill>
                  <a:schemeClr val="accent2"/>
                </a:solidFill>
              </a:defRPr>
            </a:lvl3pPr>
            <a:lvl4pPr>
              <a:defRPr/>
            </a:lvl4pPr>
            <a:lvl5pPr>
              <a:defRPr/>
            </a:lvl5pPr>
            <a:lvl7pPr>
              <a:defRPr/>
            </a:lvl7pPr>
            <a:lvl8pPr>
              <a:defRPr/>
            </a:lvl8pPr>
            <a:lvl9pPr indent="-180000">
              <a:defRPr/>
            </a:lvl9pPr>
          </a:lstStyle>
          <a:p>
            <a:pPr lvl="2"/>
            <a:r>
              <a:rPr lang="fr-FR" dirty="0"/>
              <a:t>3. Titre</a:t>
            </a:r>
          </a:p>
          <a:p>
            <a:pPr lvl="6"/>
            <a:r>
              <a:rPr lang="fr-FR" dirty="0"/>
              <a:t>Votre texte. </a:t>
            </a:r>
          </a:p>
          <a:p>
            <a:pPr lvl="7"/>
            <a:r>
              <a:rPr lang="fr-FR" dirty="0"/>
              <a:t>Votre texte avec puce</a:t>
            </a:r>
          </a:p>
          <a:p>
            <a:pPr lvl="8"/>
            <a:r>
              <a:rPr lang="fr-FR" dirty="0"/>
              <a:t>Votre texte avec sous-puce</a:t>
            </a:r>
          </a:p>
          <a:p>
            <a:pPr lvl="4"/>
            <a:r>
              <a:rPr lang="fr-FR" dirty="0"/>
              <a:t>3.1 Sous-titre</a:t>
            </a:r>
          </a:p>
          <a:p>
            <a:pPr lvl="6"/>
            <a:r>
              <a:rPr lang="fr-FR" dirty="0"/>
              <a:t>Votre texte. </a:t>
            </a:r>
          </a:p>
          <a:p>
            <a:pPr lvl="7"/>
            <a:r>
              <a:rPr lang="fr-FR" dirty="0"/>
              <a:t>Votre texte avec puce</a:t>
            </a:r>
          </a:p>
          <a:p>
            <a:pPr lvl="8"/>
            <a:r>
              <a:rPr lang="fr-FR" dirty="0"/>
              <a:t>Votre texte avec sous-puce</a:t>
            </a:r>
          </a:p>
          <a:p>
            <a:pPr lvl="6"/>
            <a:endParaRPr lang="fr-FR" dirty="0"/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0EA6AE2A-EA00-47F4-A1AF-0FEEFB96FFFD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r>
              <a:rPr lang="fr-FR">
                <a:solidFill>
                  <a:srgbClr val="EB4E5F"/>
                </a:solidFill>
              </a:rPr>
              <a:t>I  2020-2021  I</a:t>
            </a:r>
            <a:endParaRPr lang="fr-FR" dirty="0">
              <a:solidFill>
                <a:srgbClr val="EB4E5F"/>
              </a:solidFill>
            </a:endParaRPr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29067769-2648-4F48-8880-9C09A613FA8D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fr-FR"/>
              <a:t>International Financial Accounting #1</a:t>
            </a:r>
            <a:endParaRPr lang="fr-FR" dirty="0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23A531E3-46A0-488A-B76B-5B2F4F18AD0B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2B623574-9FE8-49F6-A313-28ADE217C817}" type="slidenum">
              <a:rPr lang="fr-FR" smtClean="0"/>
              <a:pPr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8065160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p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Espace réservé du texte 22">
            <a:extLst>
              <a:ext uri="{FF2B5EF4-FFF2-40B4-BE49-F238E27FC236}">
                <a16:creationId xmlns:a16="http://schemas.microsoft.com/office/drawing/2014/main" id="{21160D5A-821D-4148-97FB-001F200C51EF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1863307" y="3637156"/>
            <a:ext cx="6296722" cy="1039483"/>
          </a:xfrm>
        </p:spPr>
        <p:txBody>
          <a:bodyPr lIns="360000">
            <a:noAutofit/>
          </a:bodyPr>
          <a:lstStyle>
            <a:lvl1pPr algn="l">
              <a:defRPr>
                <a:solidFill>
                  <a:schemeClr val="bg1"/>
                </a:solidFill>
              </a:defRPr>
            </a:lvl1pPr>
            <a:lvl3pPr marL="457200" indent="-457200">
              <a:buAutoNum type="alphaUcPeriod"/>
              <a:defRPr/>
            </a:lvl3pPr>
            <a:lvl4pPr marL="0" indent="0">
              <a:buNone/>
              <a:defRPr/>
            </a:lvl4pPr>
          </a:lstStyle>
          <a:p>
            <a:pPr lvl="0"/>
            <a:r>
              <a:rPr lang="fr-FR" dirty="0"/>
              <a:t>Titre du chapitre – H1</a:t>
            </a:r>
          </a:p>
        </p:txBody>
      </p:sp>
    </p:spTree>
    <p:extLst>
      <p:ext uri="{BB962C8B-B14F-4D97-AF65-F5344CB8AC3E}">
        <p14:creationId xmlns:p14="http://schemas.microsoft.com/office/powerpoint/2010/main" val="144775409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pitre détaill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texte 22">
            <a:extLst>
              <a:ext uri="{FF2B5EF4-FFF2-40B4-BE49-F238E27FC236}">
                <a16:creationId xmlns:a16="http://schemas.microsoft.com/office/drawing/2014/main" id="{F5E4B647-AF47-405F-8BF1-8E8CAD83C4AB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766617" y="3219967"/>
            <a:ext cx="7645272" cy="3019246"/>
          </a:xfrm>
        </p:spPr>
        <p:txBody>
          <a:bodyPr lIns="360000">
            <a:noAutofit/>
          </a:bodyPr>
          <a:lstStyle>
            <a:lvl1pPr algn="l">
              <a:defRPr>
                <a:solidFill>
                  <a:schemeClr val="bg1"/>
                </a:solidFill>
              </a:defRPr>
            </a:lvl1pPr>
            <a:lvl2pPr marL="361950" indent="-361950">
              <a:defRPr>
                <a:solidFill>
                  <a:schemeClr val="bg1"/>
                </a:solidFill>
              </a:defRPr>
            </a:lvl2pPr>
            <a:lvl3pPr marL="457200" indent="-457200">
              <a:buAutoNum type="alphaUcPeriod"/>
              <a:defRPr/>
            </a:lvl3pPr>
            <a:lvl4pPr marL="0" indent="0">
              <a:buNone/>
              <a:defRPr/>
            </a:lvl4pPr>
          </a:lstStyle>
          <a:p>
            <a:pPr lvl="1"/>
            <a:r>
              <a:rPr lang="fr-FR" dirty="0"/>
              <a:t>1. Cas d’un titre très court</a:t>
            </a:r>
          </a:p>
          <a:p>
            <a:pPr lvl="1"/>
            <a:r>
              <a:rPr lang="fr-FR" dirty="0"/>
              <a:t>2. Cas d’un titre très normalement long</a:t>
            </a:r>
          </a:p>
          <a:p>
            <a:pPr lvl="1"/>
            <a:r>
              <a:rPr lang="fr-FR" dirty="0"/>
              <a:t>3. Cas exceptionnel d’un titre particulièrement long.</a:t>
            </a:r>
          </a:p>
          <a:p>
            <a:pPr lvl="1"/>
            <a:r>
              <a:rPr lang="fr-FR" dirty="0"/>
              <a:t>4.</a:t>
            </a:r>
          </a:p>
          <a:p>
            <a:pPr lvl="1"/>
            <a:endParaRPr lang="fr-FR" dirty="0"/>
          </a:p>
        </p:txBody>
      </p:sp>
      <p:sp>
        <p:nvSpPr>
          <p:cNvPr id="7" name="Espace réservé du texte 6">
            <a:extLst>
              <a:ext uri="{FF2B5EF4-FFF2-40B4-BE49-F238E27FC236}">
                <a16:creationId xmlns:a16="http://schemas.microsoft.com/office/drawing/2014/main" id="{4A8BD677-7EB2-47D7-ACCB-F57CDF59E3DF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766553" y="2529195"/>
            <a:ext cx="7645400" cy="673100"/>
          </a:xfrm>
        </p:spPr>
        <p:txBody>
          <a:bodyPr lIns="396000">
            <a:noAutofit/>
          </a:bodyPr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fr-FR" dirty="0"/>
              <a:t>Titre du chapitre – H1</a:t>
            </a:r>
          </a:p>
        </p:txBody>
      </p:sp>
    </p:spTree>
    <p:extLst>
      <p:ext uri="{BB962C8B-B14F-4D97-AF65-F5344CB8AC3E}">
        <p14:creationId xmlns:p14="http://schemas.microsoft.com/office/powerpoint/2010/main" val="218042851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ommai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Espace réservé du texte 22">
            <a:extLst>
              <a:ext uri="{FF2B5EF4-FFF2-40B4-BE49-F238E27FC236}">
                <a16:creationId xmlns:a16="http://schemas.microsoft.com/office/drawing/2014/main" id="{21160D5A-821D-4148-97FB-001F200C51EF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1681017" y="3659459"/>
            <a:ext cx="6484870" cy="1039483"/>
          </a:xfrm>
        </p:spPr>
        <p:txBody>
          <a:bodyPr lIns="360000">
            <a:noAutofit/>
          </a:bodyPr>
          <a:lstStyle>
            <a:lvl1pPr algn="l">
              <a:defRPr baseline="0">
                <a:solidFill>
                  <a:schemeClr val="accent2"/>
                </a:solidFill>
              </a:defRPr>
            </a:lvl1pPr>
            <a:lvl3pPr marL="457200" indent="-457200">
              <a:buAutoNum type="alphaUcPeriod"/>
              <a:defRPr/>
            </a:lvl3pPr>
            <a:lvl4pPr marL="0" indent="0">
              <a:buNone/>
              <a:defRPr/>
            </a:lvl4pPr>
          </a:lstStyle>
          <a:p>
            <a:pPr lvl="0"/>
            <a:r>
              <a:rPr lang="fr-FR" dirty="0"/>
              <a:t>Titre du chapitre – H1</a:t>
            </a:r>
          </a:p>
        </p:txBody>
      </p:sp>
      <p:sp>
        <p:nvSpPr>
          <p:cNvPr id="7" name="Espace réservé du titre 1">
            <a:extLst>
              <a:ext uri="{FF2B5EF4-FFF2-40B4-BE49-F238E27FC236}">
                <a16:creationId xmlns:a16="http://schemas.microsoft.com/office/drawing/2014/main" id="{A4998F61-428C-48CB-86F2-8DA246257AE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" y="152945"/>
            <a:ext cx="7200000" cy="540000"/>
          </a:xfrm>
          <a:prstGeom prst="rect">
            <a:avLst/>
          </a:prstGeom>
        </p:spPr>
        <p:txBody>
          <a:bodyPr vert="horz" lIns="540000" tIns="45720" rIns="180000" bIns="45720" rtlCol="0" anchor="ctr">
            <a:normAutofit/>
          </a:bodyPr>
          <a:lstStyle>
            <a:lvl1pPr>
              <a:defRPr baseline="0">
                <a:solidFill>
                  <a:schemeClr val="accent2"/>
                </a:solidFill>
              </a:defRPr>
            </a:lvl1pPr>
          </a:lstStyle>
          <a:p>
            <a:r>
              <a:rPr lang="fr-FR" dirty="0"/>
              <a:t>A. Titre du chapitre - H1</a:t>
            </a:r>
          </a:p>
        </p:txBody>
      </p:sp>
    </p:spTree>
    <p:extLst>
      <p:ext uri="{BB962C8B-B14F-4D97-AF65-F5344CB8AC3E}">
        <p14:creationId xmlns:p14="http://schemas.microsoft.com/office/powerpoint/2010/main" val="362181078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cran accueil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1707356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Ecran accueil 2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1">
            <a:extLst>
              <a:ext uri="{FF2B5EF4-FFF2-40B4-BE49-F238E27FC236}">
                <a16:creationId xmlns:a16="http://schemas.microsoft.com/office/drawing/2014/main" id="{BD082368-E0EE-9F40-8901-594C0B53E117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709096" y="1789337"/>
            <a:ext cx="5725808" cy="32793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924844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Ecran accueil 3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1">
            <a:extLst>
              <a:ext uri="{FF2B5EF4-FFF2-40B4-BE49-F238E27FC236}">
                <a16:creationId xmlns:a16="http://schemas.microsoft.com/office/drawing/2014/main" id="{2A03B8E1-660F-6740-A9B6-8C480A0B1510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709096" y="855482"/>
            <a:ext cx="5725808" cy="32793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623830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Ecran accueil 2">
    <p:bg>
      <p:bgPr>
        <a:gradFill>
          <a:gsLst>
            <a:gs pos="0">
              <a:srgbClr val="EB4E5F"/>
            </a:gs>
            <a:gs pos="50000">
              <a:srgbClr val="EB4E5F"/>
            </a:gs>
            <a:gs pos="100000">
              <a:srgbClr val="B11B39"/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3">
            <a:extLst>
              <a:ext uri="{FF2B5EF4-FFF2-40B4-BE49-F238E27FC236}">
                <a16:creationId xmlns:a16="http://schemas.microsoft.com/office/drawing/2014/main" id="{01094F1F-929A-FC49-AD7F-AB133FDA29B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6485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832588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5082848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hank You 2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2">
            <a:extLst>
              <a:ext uri="{FF2B5EF4-FFF2-40B4-BE49-F238E27FC236}">
                <a16:creationId xmlns:a16="http://schemas.microsoft.com/office/drawing/2014/main" id="{EF5C3A0E-05E6-3B4C-83B8-63EFCF435307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3683000" y="3257550"/>
            <a:ext cx="1778000" cy="342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4365332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hank You 3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3">
            <a:extLst>
              <a:ext uri="{FF2B5EF4-FFF2-40B4-BE49-F238E27FC236}">
                <a16:creationId xmlns:a16="http://schemas.microsoft.com/office/drawing/2014/main" id="{FD05E69C-6F8C-6F42-A11C-CE6B249EACED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3683000" y="3257550"/>
            <a:ext cx="1778000" cy="342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63261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e et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C28C35C-D6ED-4BD0-98CE-E8E62DBD258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fr-FR" dirty="0"/>
              <a:t>Titre du chapitre</a:t>
            </a:r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190176F3-0990-444B-ADE7-503EC72060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>
                <a:solidFill>
                  <a:srgbClr val="EB4E5F"/>
                </a:solidFill>
              </a:rPr>
              <a:t>I  2020-2021  I</a:t>
            </a:r>
            <a:endParaRPr lang="fr-FR" dirty="0">
              <a:solidFill>
                <a:srgbClr val="EB4E5F"/>
              </a:solidFill>
            </a:endParaRPr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F515B655-020F-4E60-BBF4-629430F2B3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International Financial Accounting #1</a:t>
            </a:r>
            <a:endParaRPr lang="fr-FR" dirty="0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DB992363-915B-4095-B56E-B692EA8AE5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623574-9FE8-49F6-A313-28ADE217C817}" type="slidenum">
              <a:rPr lang="fr-FR" smtClean="0"/>
              <a:pPr/>
              <a:t>‹N°›</a:t>
            </a:fld>
            <a:endParaRPr lang="fr-FR"/>
          </a:p>
        </p:txBody>
      </p:sp>
      <p:sp>
        <p:nvSpPr>
          <p:cNvPr id="6" name="Espace réservé du texte 6">
            <a:extLst>
              <a:ext uri="{FF2B5EF4-FFF2-40B4-BE49-F238E27FC236}">
                <a16:creationId xmlns:a16="http://schemas.microsoft.com/office/drawing/2014/main" id="{7FB98EB0-4387-47BB-B9FF-0E6A820D68F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04826" y="1285876"/>
            <a:ext cx="3905250" cy="4562834"/>
          </a:xfrm>
        </p:spPr>
        <p:txBody>
          <a:bodyPr lIns="180000">
            <a:noAutofit/>
          </a:bodyPr>
          <a:lstStyle>
            <a:lvl1pPr>
              <a:defRPr/>
            </a:lvl1pPr>
            <a:lvl7pPr>
              <a:defRPr/>
            </a:lvl7pPr>
          </a:lstStyle>
          <a:p>
            <a:pPr lvl="6"/>
            <a:r>
              <a:rPr lang="fr-FR" dirty="0"/>
              <a:t>Saisissez ici votre texte</a:t>
            </a:r>
          </a:p>
        </p:txBody>
      </p:sp>
      <p:sp>
        <p:nvSpPr>
          <p:cNvPr id="7" name="Espace réservé pour une image  8">
            <a:extLst>
              <a:ext uri="{FF2B5EF4-FFF2-40B4-BE49-F238E27FC236}">
                <a16:creationId xmlns:a16="http://schemas.microsoft.com/office/drawing/2014/main" id="{4330F74C-654E-40FB-8AE2-DFEA1EFBD017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4733926" y="1285875"/>
            <a:ext cx="3905250" cy="4562834"/>
          </a:xfrm>
        </p:spPr>
        <p:txBody>
          <a:bodyPr lIns="180000" anchor="ctr" anchorCtr="0">
            <a:noAutofit/>
          </a:bodyPr>
          <a:lstStyle>
            <a:lvl3pPr>
              <a:defRPr/>
            </a:lvl3pPr>
            <a:lvl7pPr algn="ctr">
              <a:defRPr/>
            </a:lvl7pPr>
          </a:lstStyle>
          <a:p>
            <a:pPr lvl="6"/>
            <a:r>
              <a:rPr lang="fr-FR" dirty="0"/>
              <a:t>Cliquez sur l’icône</a:t>
            </a:r>
            <a:br>
              <a:rPr lang="fr-FR" dirty="0"/>
            </a:br>
            <a:r>
              <a:rPr lang="fr-FR" dirty="0"/>
              <a:t>pour insérer une image</a:t>
            </a:r>
          </a:p>
        </p:txBody>
      </p:sp>
    </p:spTree>
    <p:extLst>
      <p:ext uri="{BB962C8B-B14F-4D97-AF65-F5344CB8AC3E}">
        <p14:creationId xmlns:p14="http://schemas.microsoft.com/office/powerpoint/2010/main" val="109378330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Thank You 4">
    <p:bg>
      <p:bgPr>
        <a:gradFill>
          <a:gsLst>
            <a:gs pos="0">
              <a:srgbClr val="EB4E5F"/>
            </a:gs>
            <a:gs pos="50000">
              <a:srgbClr val="EB4E5F"/>
            </a:gs>
            <a:gs pos="100000">
              <a:srgbClr val="B11B39"/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2">
            <a:extLst>
              <a:ext uri="{FF2B5EF4-FFF2-40B4-BE49-F238E27FC236}">
                <a16:creationId xmlns:a16="http://schemas.microsoft.com/office/drawing/2014/main" id="{B3B664FA-1682-D245-B244-0C8E47F4696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683000" y="3257550"/>
            <a:ext cx="1778000" cy="342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0175056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on commerci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33E388D-45EA-41FD-ACD9-AE0AC883B10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62400" y="3236400"/>
            <a:ext cx="6109200" cy="1325563"/>
          </a:xfrm>
        </p:spPr>
        <p:txBody>
          <a:bodyPr/>
          <a:lstStyle>
            <a:lvl1pPr>
              <a:defRPr/>
            </a:lvl1pPr>
          </a:lstStyle>
          <a:p>
            <a:r>
              <a:rPr lang="fr-FR" dirty="0"/>
              <a:t>Titre de la nouvelle présentation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001A9BD1-6065-4A44-8B1F-A2E48B63850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562400" y="4603763"/>
            <a:ext cx="6109200" cy="903600"/>
          </a:xfrm>
          <a:prstGeom prst="rect">
            <a:avLst/>
          </a:prstGeom>
        </p:spPr>
        <p:txBody>
          <a:bodyPr anchor="ctr" anchorCtr="0"/>
          <a:lstStyle>
            <a:lvl1pPr>
              <a:lnSpc>
                <a:spcPts val="2300"/>
              </a:lnSpc>
              <a:defRPr sz="2300">
                <a:solidFill>
                  <a:srgbClr val="EB4E5F"/>
                </a:solidFill>
              </a:defRPr>
            </a:lvl1pPr>
            <a:lvl2pPr>
              <a:defRPr>
                <a:solidFill>
                  <a:srgbClr val="CB4F5E"/>
                </a:solidFill>
              </a:defRPr>
            </a:lvl2pPr>
          </a:lstStyle>
          <a:p>
            <a:pPr lvl="0"/>
            <a:r>
              <a:rPr lang="fr-FR" dirty="0"/>
              <a:t>Cliquez pour modifier les styles du texte du masque</a:t>
            </a:r>
          </a:p>
        </p:txBody>
      </p:sp>
      <p:sp>
        <p:nvSpPr>
          <p:cNvPr id="6" name="Espace réservé du texte 5">
            <a:extLst>
              <a:ext uri="{FF2B5EF4-FFF2-40B4-BE49-F238E27FC236}">
                <a16:creationId xmlns:a16="http://schemas.microsoft.com/office/drawing/2014/main" id="{B206E13B-C6A3-4E6D-909D-16C1AD619E5C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562100" y="5646737"/>
            <a:ext cx="6110288" cy="694800"/>
          </a:xfrm>
          <a:prstGeom prst="rect">
            <a:avLst/>
          </a:prstGeom>
        </p:spPr>
        <p:txBody>
          <a:bodyPr/>
          <a:lstStyle>
            <a:lvl1pPr>
              <a:lnSpc>
                <a:spcPts val="1900"/>
              </a:lnSpc>
              <a:spcBef>
                <a:spcPts val="1400"/>
              </a:spcBef>
              <a:spcAft>
                <a:spcPts val="600"/>
              </a:spcAft>
              <a:defRPr sz="1600">
                <a:solidFill>
                  <a:schemeClr val="bg1"/>
                </a:solidFill>
              </a:defRPr>
            </a:lvl1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fr-FR" dirty="0"/>
              <a:t>20 mars 2019</a:t>
            </a:r>
          </a:p>
        </p:txBody>
      </p:sp>
      <p:pic>
        <p:nvPicPr>
          <p:cNvPr id="8" name="Image 7">
            <a:extLst>
              <a:ext uri="{FF2B5EF4-FFF2-40B4-BE49-F238E27FC236}">
                <a16:creationId xmlns:a16="http://schemas.microsoft.com/office/drawing/2014/main" id="{F88FC06D-FB8E-49AD-8054-38FAB943FEA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987878" y="867406"/>
            <a:ext cx="3322320" cy="1193800"/>
          </a:xfrm>
          <a:prstGeom prst="rect">
            <a:avLst/>
          </a:prstGeom>
        </p:spPr>
      </p:pic>
      <p:cxnSp>
        <p:nvCxnSpPr>
          <p:cNvPr id="9" name="Connecteur droit 8">
            <a:extLst>
              <a:ext uri="{FF2B5EF4-FFF2-40B4-BE49-F238E27FC236}">
                <a16:creationId xmlns:a16="http://schemas.microsoft.com/office/drawing/2014/main" id="{967EEE8B-2B65-974E-9301-2A6A2BEE4F3D}"/>
              </a:ext>
            </a:extLst>
          </p:cNvPr>
          <p:cNvCxnSpPr>
            <a:cxnSpLocks/>
          </p:cNvCxnSpPr>
          <p:nvPr userDrawn="1"/>
        </p:nvCxnSpPr>
        <p:spPr>
          <a:xfrm>
            <a:off x="1422982" y="3438939"/>
            <a:ext cx="0" cy="2440395"/>
          </a:xfrm>
          <a:prstGeom prst="line">
            <a:avLst/>
          </a:prstGeom>
          <a:ln w="571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36669106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mercial 1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33E388D-45EA-41FD-ACD9-AE0AC883B10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8400" y="3736800"/>
            <a:ext cx="5083200" cy="1325563"/>
          </a:xfrm>
        </p:spPr>
        <p:txBody>
          <a:bodyPr lIns="216000"/>
          <a:lstStyle>
            <a:lvl1pPr>
              <a:defRPr/>
            </a:lvl1pPr>
          </a:lstStyle>
          <a:p>
            <a:r>
              <a:rPr lang="fr-FR" dirty="0"/>
              <a:t>Titre de la présentation - 0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001A9BD1-6065-4A44-8B1F-A2E48B63850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08400" y="5029200"/>
            <a:ext cx="5086800" cy="903600"/>
          </a:xfrm>
          <a:prstGeom prst="rect">
            <a:avLst/>
          </a:prstGeom>
        </p:spPr>
        <p:txBody>
          <a:bodyPr lIns="216000" anchor="ctr" anchorCtr="0"/>
          <a:lstStyle>
            <a:lvl1pPr>
              <a:lnSpc>
                <a:spcPts val="2300"/>
              </a:lnSpc>
              <a:defRPr sz="2300">
                <a:solidFill>
                  <a:srgbClr val="EB4E5F"/>
                </a:solidFill>
              </a:defRPr>
            </a:lvl1pPr>
            <a:lvl2pPr>
              <a:defRPr>
                <a:solidFill>
                  <a:srgbClr val="C00000"/>
                </a:solidFill>
              </a:defRPr>
            </a:lvl2pPr>
          </a:lstStyle>
          <a:p>
            <a:pPr lvl="0"/>
            <a:r>
              <a:rPr lang="fr-FR" dirty="0"/>
              <a:t>Cliquez pour modifier les styles du texte du masque</a:t>
            </a:r>
          </a:p>
        </p:txBody>
      </p:sp>
      <p:sp>
        <p:nvSpPr>
          <p:cNvPr id="6" name="Espace réservé du texte 5">
            <a:extLst>
              <a:ext uri="{FF2B5EF4-FFF2-40B4-BE49-F238E27FC236}">
                <a16:creationId xmlns:a16="http://schemas.microsoft.com/office/drawing/2014/main" id="{B206E13B-C6A3-4E6D-909D-16C1AD619E5C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08400" y="6019200"/>
            <a:ext cx="5086800" cy="694800"/>
          </a:xfrm>
          <a:prstGeom prst="rect">
            <a:avLst/>
          </a:prstGeom>
        </p:spPr>
        <p:txBody>
          <a:bodyPr lIns="216000"/>
          <a:lstStyle>
            <a:lvl1pPr>
              <a:lnSpc>
                <a:spcPts val="1900"/>
              </a:lnSpc>
              <a:spcBef>
                <a:spcPts val="1400"/>
              </a:spcBef>
              <a:spcAft>
                <a:spcPts val="0"/>
              </a:spcAft>
              <a:defRPr sz="1600">
                <a:solidFill>
                  <a:schemeClr val="bg1"/>
                </a:solidFill>
              </a:defRPr>
            </a:lvl1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fr-FR" dirty="0"/>
              <a:t>20 mars 2019</a:t>
            </a:r>
          </a:p>
        </p:txBody>
      </p:sp>
      <p:pic>
        <p:nvPicPr>
          <p:cNvPr id="8" name="Image 7">
            <a:extLst>
              <a:ext uri="{FF2B5EF4-FFF2-40B4-BE49-F238E27FC236}">
                <a16:creationId xmlns:a16="http://schemas.microsoft.com/office/drawing/2014/main" id="{A5D35655-1C4A-4091-8A21-F5A7C22AFFB3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2987878" y="867406"/>
            <a:ext cx="3322320" cy="1193800"/>
          </a:xfrm>
          <a:prstGeom prst="rect">
            <a:avLst/>
          </a:prstGeom>
        </p:spPr>
      </p:pic>
      <p:cxnSp>
        <p:nvCxnSpPr>
          <p:cNvPr id="9" name="Connecteur droit 8">
            <a:extLst>
              <a:ext uri="{FF2B5EF4-FFF2-40B4-BE49-F238E27FC236}">
                <a16:creationId xmlns:a16="http://schemas.microsoft.com/office/drawing/2014/main" id="{F4AB429E-1CCE-0342-A8CA-097F495B522A}"/>
              </a:ext>
            </a:extLst>
          </p:cNvPr>
          <p:cNvCxnSpPr>
            <a:cxnSpLocks/>
          </p:cNvCxnSpPr>
          <p:nvPr userDrawn="1"/>
        </p:nvCxnSpPr>
        <p:spPr>
          <a:xfrm>
            <a:off x="593412" y="3949700"/>
            <a:ext cx="14988" cy="2292350"/>
          </a:xfrm>
          <a:prstGeom prst="line">
            <a:avLst/>
          </a:prstGeom>
          <a:ln w="571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51255029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mercial 2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33E388D-45EA-41FD-ACD9-AE0AC883B10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8400" y="3736800"/>
            <a:ext cx="5083200" cy="1325563"/>
          </a:xfrm>
        </p:spPr>
        <p:txBody>
          <a:bodyPr lIns="216000"/>
          <a:lstStyle>
            <a:lvl1pPr>
              <a:defRPr/>
            </a:lvl1pPr>
          </a:lstStyle>
          <a:p>
            <a:r>
              <a:rPr lang="fr-FR" dirty="0"/>
              <a:t>Titre de la présentation - 0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001A9BD1-6065-4A44-8B1F-A2E48B63850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08400" y="5029200"/>
            <a:ext cx="5086800" cy="903600"/>
          </a:xfrm>
          <a:prstGeom prst="rect">
            <a:avLst/>
          </a:prstGeom>
        </p:spPr>
        <p:txBody>
          <a:bodyPr lIns="216000" anchor="ctr" anchorCtr="0"/>
          <a:lstStyle>
            <a:lvl1pPr>
              <a:lnSpc>
                <a:spcPts val="2300"/>
              </a:lnSpc>
              <a:defRPr sz="2300">
                <a:solidFill>
                  <a:srgbClr val="EB4E5F"/>
                </a:solidFill>
              </a:defRPr>
            </a:lvl1pPr>
            <a:lvl2pPr>
              <a:defRPr>
                <a:solidFill>
                  <a:srgbClr val="C00000"/>
                </a:solidFill>
              </a:defRPr>
            </a:lvl2pPr>
          </a:lstStyle>
          <a:p>
            <a:pPr lvl="0"/>
            <a:r>
              <a:rPr lang="fr-FR" dirty="0"/>
              <a:t>Cliquez pour modifier les styles du texte du masque</a:t>
            </a:r>
          </a:p>
        </p:txBody>
      </p:sp>
      <p:sp>
        <p:nvSpPr>
          <p:cNvPr id="6" name="Espace réservé du texte 5">
            <a:extLst>
              <a:ext uri="{FF2B5EF4-FFF2-40B4-BE49-F238E27FC236}">
                <a16:creationId xmlns:a16="http://schemas.microsoft.com/office/drawing/2014/main" id="{B206E13B-C6A3-4E6D-909D-16C1AD619E5C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08400" y="6019200"/>
            <a:ext cx="5086800" cy="694800"/>
          </a:xfrm>
          <a:prstGeom prst="rect">
            <a:avLst/>
          </a:prstGeom>
        </p:spPr>
        <p:txBody>
          <a:bodyPr lIns="216000"/>
          <a:lstStyle>
            <a:lvl1pPr>
              <a:lnSpc>
                <a:spcPts val="1900"/>
              </a:lnSpc>
              <a:spcBef>
                <a:spcPts val="1400"/>
              </a:spcBef>
              <a:spcAft>
                <a:spcPts val="0"/>
              </a:spcAft>
              <a:defRPr sz="1600">
                <a:solidFill>
                  <a:schemeClr val="bg1"/>
                </a:solidFill>
              </a:defRPr>
            </a:lvl1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fr-FR" dirty="0"/>
              <a:t>20 mars 2019</a:t>
            </a:r>
          </a:p>
        </p:txBody>
      </p:sp>
      <p:pic>
        <p:nvPicPr>
          <p:cNvPr id="9" name="Image 8">
            <a:extLst>
              <a:ext uri="{FF2B5EF4-FFF2-40B4-BE49-F238E27FC236}">
                <a16:creationId xmlns:a16="http://schemas.microsoft.com/office/drawing/2014/main" id="{A268BE49-53CE-4799-91F0-62E968C049AD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2987878" y="867406"/>
            <a:ext cx="3322320" cy="1193800"/>
          </a:xfrm>
          <a:prstGeom prst="rect">
            <a:avLst/>
          </a:prstGeom>
        </p:spPr>
      </p:pic>
      <p:cxnSp>
        <p:nvCxnSpPr>
          <p:cNvPr id="8" name="Connecteur droit 7">
            <a:extLst>
              <a:ext uri="{FF2B5EF4-FFF2-40B4-BE49-F238E27FC236}">
                <a16:creationId xmlns:a16="http://schemas.microsoft.com/office/drawing/2014/main" id="{F316C35F-D6CC-2441-9C7D-7C10D8314BCF}"/>
              </a:ext>
            </a:extLst>
          </p:cNvPr>
          <p:cNvCxnSpPr>
            <a:cxnSpLocks/>
          </p:cNvCxnSpPr>
          <p:nvPr userDrawn="1"/>
        </p:nvCxnSpPr>
        <p:spPr>
          <a:xfrm>
            <a:off x="593412" y="3949700"/>
            <a:ext cx="14988" cy="2292350"/>
          </a:xfrm>
          <a:prstGeom prst="line">
            <a:avLst/>
          </a:prstGeom>
          <a:ln w="571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02030554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on commerci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33E388D-45EA-41FD-ACD9-AE0AC883B10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62400" y="3236400"/>
            <a:ext cx="6109200" cy="1325563"/>
          </a:xfrm>
        </p:spPr>
        <p:txBody>
          <a:bodyPr/>
          <a:lstStyle>
            <a:lvl1pPr>
              <a:defRPr/>
            </a:lvl1pPr>
          </a:lstStyle>
          <a:p>
            <a:r>
              <a:rPr lang="fr-FR" dirty="0"/>
              <a:t>Titre de la nouvelle présentation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001A9BD1-6065-4A44-8B1F-A2E48B63850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562400" y="4603763"/>
            <a:ext cx="6109200" cy="903600"/>
          </a:xfrm>
          <a:prstGeom prst="rect">
            <a:avLst/>
          </a:prstGeom>
        </p:spPr>
        <p:txBody>
          <a:bodyPr anchor="ctr" anchorCtr="0"/>
          <a:lstStyle>
            <a:lvl1pPr>
              <a:lnSpc>
                <a:spcPts val="2300"/>
              </a:lnSpc>
              <a:defRPr sz="2300">
                <a:solidFill>
                  <a:srgbClr val="EB4E5F"/>
                </a:solidFill>
              </a:defRPr>
            </a:lvl1pPr>
            <a:lvl2pPr>
              <a:defRPr>
                <a:solidFill>
                  <a:srgbClr val="CB4F5E"/>
                </a:solidFill>
              </a:defRPr>
            </a:lvl2pPr>
          </a:lstStyle>
          <a:p>
            <a:pPr lvl="0"/>
            <a:r>
              <a:rPr lang="fr-FR" dirty="0"/>
              <a:t>Cliquez pour modifier les styles du texte du masque</a:t>
            </a:r>
          </a:p>
        </p:txBody>
      </p:sp>
      <p:sp>
        <p:nvSpPr>
          <p:cNvPr id="6" name="Espace réservé du texte 5">
            <a:extLst>
              <a:ext uri="{FF2B5EF4-FFF2-40B4-BE49-F238E27FC236}">
                <a16:creationId xmlns:a16="http://schemas.microsoft.com/office/drawing/2014/main" id="{B206E13B-C6A3-4E6D-909D-16C1AD619E5C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562100" y="5646737"/>
            <a:ext cx="6110288" cy="694800"/>
          </a:xfrm>
          <a:prstGeom prst="rect">
            <a:avLst/>
          </a:prstGeom>
        </p:spPr>
        <p:txBody>
          <a:bodyPr/>
          <a:lstStyle>
            <a:lvl1pPr>
              <a:lnSpc>
                <a:spcPts val="1900"/>
              </a:lnSpc>
              <a:spcBef>
                <a:spcPts val="1400"/>
              </a:spcBef>
              <a:spcAft>
                <a:spcPts val="600"/>
              </a:spcAft>
              <a:defRPr sz="1600">
                <a:solidFill>
                  <a:schemeClr val="bg1"/>
                </a:solidFill>
              </a:defRPr>
            </a:lvl1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fr-FR" dirty="0"/>
              <a:t>20 mars 2019</a:t>
            </a:r>
          </a:p>
        </p:txBody>
      </p:sp>
      <p:cxnSp>
        <p:nvCxnSpPr>
          <p:cNvPr id="7" name="Connecteur droit 6">
            <a:extLst>
              <a:ext uri="{FF2B5EF4-FFF2-40B4-BE49-F238E27FC236}">
                <a16:creationId xmlns:a16="http://schemas.microsoft.com/office/drawing/2014/main" id="{6857E000-A03A-42F2-9CB4-CEAC90E14EEC}"/>
              </a:ext>
            </a:extLst>
          </p:cNvPr>
          <p:cNvCxnSpPr>
            <a:cxnSpLocks/>
          </p:cNvCxnSpPr>
          <p:nvPr userDrawn="1"/>
        </p:nvCxnSpPr>
        <p:spPr>
          <a:xfrm>
            <a:off x="1422982" y="3438939"/>
            <a:ext cx="0" cy="2440395"/>
          </a:xfrm>
          <a:prstGeom prst="line">
            <a:avLst/>
          </a:prstGeom>
          <a:ln w="571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Image 8">
            <a:extLst>
              <a:ext uri="{FF2B5EF4-FFF2-40B4-BE49-F238E27FC236}">
                <a16:creationId xmlns:a16="http://schemas.microsoft.com/office/drawing/2014/main" id="{CF3D3B2F-6BAC-4813-9BFC-69964CBDE46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000578" y="537059"/>
            <a:ext cx="2356120" cy="18544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1098601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mercial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33E388D-45EA-41FD-ACD9-AE0AC883B10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8400" y="3736800"/>
            <a:ext cx="5083200" cy="1325563"/>
          </a:xfrm>
        </p:spPr>
        <p:txBody>
          <a:bodyPr lIns="216000"/>
          <a:lstStyle>
            <a:lvl1pPr>
              <a:defRPr/>
            </a:lvl1pPr>
          </a:lstStyle>
          <a:p>
            <a:r>
              <a:rPr lang="fr-FR" dirty="0"/>
              <a:t>Titre de la présentation - 0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001A9BD1-6065-4A44-8B1F-A2E48B63850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08400" y="5029200"/>
            <a:ext cx="5086800" cy="903600"/>
          </a:xfrm>
          <a:prstGeom prst="rect">
            <a:avLst/>
          </a:prstGeom>
        </p:spPr>
        <p:txBody>
          <a:bodyPr lIns="216000" anchor="ctr" anchorCtr="0"/>
          <a:lstStyle>
            <a:lvl1pPr>
              <a:lnSpc>
                <a:spcPts val="2300"/>
              </a:lnSpc>
              <a:defRPr sz="2300">
                <a:solidFill>
                  <a:srgbClr val="EB4E5F"/>
                </a:solidFill>
              </a:defRPr>
            </a:lvl1pPr>
            <a:lvl2pPr>
              <a:defRPr>
                <a:solidFill>
                  <a:srgbClr val="C00000"/>
                </a:solidFill>
              </a:defRPr>
            </a:lvl2pPr>
          </a:lstStyle>
          <a:p>
            <a:pPr lvl="0"/>
            <a:r>
              <a:rPr lang="fr-FR" dirty="0"/>
              <a:t>Cliquez pour   modifier les styles du texte du masque</a:t>
            </a:r>
          </a:p>
        </p:txBody>
      </p:sp>
      <p:sp>
        <p:nvSpPr>
          <p:cNvPr id="6" name="Espace réservé du texte 5">
            <a:extLst>
              <a:ext uri="{FF2B5EF4-FFF2-40B4-BE49-F238E27FC236}">
                <a16:creationId xmlns:a16="http://schemas.microsoft.com/office/drawing/2014/main" id="{B206E13B-C6A3-4E6D-909D-16C1AD619E5C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08400" y="6019200"/>
            <a:ext cx="5086800" cy="694800"/>
          </a:xfrm>
          <a:prstGeom prst="rect">
            <a:avLst/>
          </a:prstGeom>
        </p:spPr>
        <p:txBody>
          <a:bodyPr lIns="216000"/>
          <a:lstStyle>
            <a:lvl1pPr>
              <a:lnSpc>
                <a:spcPts val="1900"/>
              </a:lnSpc>
              <a:spcBef>
                <a:spcPts val="1400"/>
              </a:spcBef>
              <a:spcAft>
                <a:spcPts val="0"/>
              </a:spcAft>
              <a:defRPr sz="1600">
                <a:solidFill>
                  <a:schemeClr val="bg1"/>
                </a:solidFill>
              </a:defRPr>
            </a:lvl1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fr-FR" dirty="0"/>
              <a:t>20 mars 2019</a:t>
            </a:r>
          </a:p>
        </p:txBody>
      </p:sp>
      <p:pic>
        <p:nvPicPr>
          <p:cNvPr id="8" name="Image 7">
            <a:extLst>
              <a:ext uri="{FF2B5EF4-FFF2-40B4-BE49-F238E27FC236}">
                <a16:creationId xmlns:a16="http://schemas.microsoft.com/office/drawing/2014/main" id="{8CB1C024-0DA4-42B2-8501-3F605E1E52F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3000578" y="537059"/>
            <a:ext cx="2356120" cy="1854494"/>
          </a:xfrm>
          <a:prstGeom prst="rect">
            <a:avLst/>
          </a:prstGeom>
        </p:spPr>
      </p:pic>
      <p:cxnSp>
        <p:nvCxnSpPr>
          <p:cNvPr id="10" name="Connecteur droit 9">
            <a:extLst>
              <a:ext uri="{FF2B5EF4-FFF2-40B4-BE49-F238E27FC236}">
                <a16:creationId xmlns:a16="http://schemas.microsoft.com/office/drawing/2014/main" id="{7DACA710-89EA-834A-AC16-AF9A3D4C7285}"/>
              </a:ext>
            </a:extLst>
          </p:cNvPr>
          <p:cNvCxnSpPr>
            <a:cxnSpLocks/>
          </p:cNvCxnSpPr>
          <p:nvPr userDrawn="1"/>
        </p:nvCxnSpPr>
        <p:spPr>
          <a:xfrm>
            <a:off x="593412" y="3949700"/>
            <a:ext cx="14988" cy="2292350"/>
          </a:xfrm>
          <a:prstGeom prst="line">
            <a:avLst/>
          </a:prstGeom>
          <a:ln w="571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96814031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re et Contenu : 1 colon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fr-FR" dirty="0"/>
              <a:t>Cliquez et modifiez le titre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/>
        <p:txBody>
          <a:bodyPr/>
          <a:lstStyle>
            <a:lvl1pPr>
              <a:defRPr/>
            </a:lvl1pPr>
            <a:lvl3pPr>
              <a:defRPr/>
            </a:lvl3pPr>
            <a:lvl4pPr>
              <a:defRPr baseline="0"/>
            </a:lvl4pPr>
          </a:lstStyle>
          <a:p>
            <a:pPr lvl="0"/>
            <a:r>
              <a:rPr lang="fr-FR" noProof="0" dirty="0"/>
              <a:t>Premier niveau</a:t>
            </a:r>
          </a:p>
          <a:p>
            <a:pPr lvl="1"/>
            <a:r>
              <a:rPr lang="fr-FR" noProof="0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</p:txBody>
      </p:sp>
    </p:spTree>
    <p:extLst>
      <p:ext uri="{BB962C8B-B14F-4D97-AF65-F5344CB8AC3E}">
        <p14:creationId xmlns:p14="http://schemas.microsoft.com/office/powerpoint/2010/main" val="3400751343"/>
      </p:ext>
    </p:extLst>
  </p:cSld>
  <p:clrMapOvr>
    <a:masterClrMapping/>
  </p:clrMapOvr>
  <p:transition>
    <p:fade/>
  </p:transition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p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Espace réservé du texte 22">
            <a:extLst>
              <a:ext uri="{FF2B5EF4-FFF2-40B4-BE49-F238E27FC236}">
                <a16:creationId xmlns:a16="http://schemas.microsoft.com/office/drawing/2014/main" id="{21160D5A-821D-4148-97FB-001F200C51EF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1863307" y="3637156"/>
            <a:ext cx="6296722" cy="1039483"/>
          </a:xfrm>
        </p:spPr>
        <p:txBody>
          <a:bodyPr lIns="360000">
            <a:noAutofit/>
          </a:bodyPr>
          <a:lstStyle>
            <a:lvl1pPr algn="l">
              <a:defRPr>
                <a:solidFill>
                  <a:schemeClr val="bg1"/>
                </a:solidFill>
              </a:defRPr>
            </a:lvl1pPr>
            <a:lvl3pPr marL="457200" indent="-457200">
              <a:buAutoNum type="alphaUcPeriod"/>
              <a:defRPr/>
            </a:lvl3pPr>
            <a:lvl4pPr marL="0" indent="0">
              <a:buNone/>
              <a:defRPr/>
            </a:lvl4pPr>
          </a:lstStyle>
          <a:p>
            <a:pPr lvl="0"/>
            <a:r>
              <a:rPr lang="fr-FR" dirty="0"/>
              <a:t>Titre du chapitre – H1</a:t>
            </a:r>
          </a:p>
        </p:txBody>
      </p:sp>
    </p:spTree>
    <p:extLst>
      <p:ext uri="{BB962C8B-B14F-4D97-AF65-F5344CB8AC3E}">
        <p14:creationId xmlns:p14="http://schemas.microsoft.com/office/powerpoint/2010/main" val="117635665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pitre détaill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texte 22">
            <a:extLst>
              <a:ext uri="{FF2B5EF4-FFF2-40B4-BE49-F238E27FC236}">
                <a16:creationId xmlns:a16="http://schemas.microsoft.com/office/drawing/2014/main" id="{F5E4B647-AF47-405F-8BF1-8E8CAD83C4AB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766617" y="3219967"/>
            <a:ext cx="7645272" cy="3019246"/>
          </a:xfrm>
        </p:spPr>
        <p:txBody>
          <a:bodyPr lIns="360000">
            <a:noAutofit/>
          </a:bodyPr>
          <a:lstStyle>
            <a:lvl1pPr algn="l">
              <a:defRPr>
                <a:solidFill>
                  <a:schemeClr val="bg1"/>
                </a:solidFill>
              </a:defRPr>
            </a:lvl1pPr>
            <a:lvl2pPr marL="361950" indent="-361950">
              <a:defRPr>
                <a:solidFill>
                  <a:schemeClr val="bg1"/>
                </a:solidFill>
              </a:defRPr>
            </a:lvl2pPr>
            <a:lvl3pPr marL="457200" indent="-457200">
              <a:buAutoNum type="alphaUcPeriod"/>
              <a:defRPr/>
            </a:lvl3pPr>
            <a:lvl4pPr marL="0" indent="0">
              <a:buNone/>
              <a:defRPr/>
            </a:lvl4pPr>
          </a:lstStyle>
          <a:p>
            <a:pPr lvl="1"/>
            <a:r>
              <a:rPr lang="fr-FR" dirty="0"/>
              <a:t>1. Cas d’un titre très court</a:t>
            </a:r>
          </a:p>
          <a:p>
            <a:pPr lvl="1"/>
            <a:r>
              <a:rPr lang="fr-FR" dirty="0"/>
              <a:t>2. Cas d’un titre très normalement long</a:t>
            </a:r>
          </a:p>
          <a:p>
            <a:pPr lvl="1"/>
            <a:r>
              <a:rPr lang="fr-FR" dirty="0"/>
              <a:t>3. Cas exceptionnel d’un titre particulièrement long.</a:t>
            </a:r>
          </a:p>
          <a:p>
            <a:pPr lvl="1"/>
            <a:r>
              <a:rPr lang="fr-FR" dirty="0"/>
              <a:t>4.</a:t>
            </a:r>
          </a:p>
          <a:p>
            <a:pPr lvl="1"/>
            <a:endParaRPr lang="fr-FR" dirty="0"/>
          </a:p>
        </p:txBody>
      </p:sp>
      <p:sp>
        <p:nvSpPr>
          <p:cNvPr id="7" name="Espace réservé du texte 6">
            <a:extLst>
              <a:ext uri="{FF2B5EF4-FFF2-40B4-BE49-F238E27FC236}">
                <a16:creationId xmlns:a16="http://schemas.microsoft.com/office/drawing/2014/main" id="{4A8BD677-7EB2-47D7-ACCB-F57CDF59E3DF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766553" y="2529195"/>
            <a:ext cx="7645400" cy="673100"/>
          </a:xfrm>
        </p:spPr>
        <p:txBody>
          <a:bodyPr lIns="396000">
            <a:noAutofit/>
          </a:bodyPr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fr-FR" dirty="0"/>
              <a:t>Titre du chapitre – H1</a:t>
            </a:r>
          </a:p>
        </p:txBody>
      </p:sp>
    </p:spTree>
    <p:extLst>
      <p:ext uri="{BB962C8B-B14F-4D97-AF65-F5344CB8AC3E}">
        <p14:creationId xmlns:p14="http://schemas.microsoft.com/office/powerpoint/2010/main" val="3896851837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ommai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re 8">
            <a:extLst>
              <a:ext uri="{FF2B5EF4-FFF2-40B4-BE49-F238E27FC236}">
                <a16:creationId xmlns:a16="http://schemas.microsoft.com/office/drawing/2014/main" id="{0E1448EA-49F2-D149-B4E7-3E351607800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fr-FR" dirty="0"/>
              <a:t>Titre de la présentation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7D86976E-869E-46E6-A01C-85C240ED1A2F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577970" y="1153339"/>
            <a:ext cx="3994028" cy="1090112"/>
          </a:xfrm>
        </p:spPr>
        <p:txBody>
          <a:bodyPr lIns="0" anchor="b" anchorCtr="0">
            <a:noAutofit/>
          </a:bodyPr>
          <a:lstStyle>
            <a:lvl1pPr>
              <a:defRPr/>
            </a:lvl1pPr>
          </a:lstStyle>
          <a:p>
            <a:pPr lvl="1"/>
            <a:r>
              <a:rPr lang="fr-FR" dirty="0"/>
              <a:t>Sommaire</a:t>
            </a:r>
          </a:p>
        </p:txBody>
      </p:sp>
      <p:sp>
        <p:nvSpPr>
          <p:cNvPr id="7" name="Espace réservé du texte 6">
            <a:extLst>
              <a:ext uri="{FF2B5EF4-FFF2-40B4-BE49-F238E27FC236}">
                <a16:creationId xmlns:a16="http://schemas.microsoft.com/office/drawing/2014/main" id="{9D141609-2DAB-4F58-B13F-64A67824B2D5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4762501" y="2585800"/>
            <a:ext cx="4100511" cy="3797745"/>
          </a:xfrm>
        </p:spPr>
        <p:txBody>
          <a:bodyPr lIns="360000">
            <a:noAutofit/>
          </a:bodyPr>
          <a:lstStyle>
            <a:lvl3pPr>
              <a:defRPr/>
            </a:lvl3pPr>
            <a:lvl4pPr marL="342900" indent="-342900">
              <a:buAutoNum type="arabicPeriod"/>
              <a:defRPr/>
            </a:lvl4pPr>
          </a:lstStyle>
          <a:p>
            <a:pPr lvl="2"/>
            <a:r>
              <a:rPr lang="fr-FR" dirty="0"/>
              <a:t>B. Nom du chapitre</a:t>
            </a:r>
          </a:p>
          <a:p>
            <a:pPr lvl="3"/>
            <a:r>
              <a:rPr lang="fr-FR" dirty="0"/>
              <a:t>Titre 1</a:t>
            </a:r>
          </a:p>
          <a:p>
            <a:pPr lvl="3"/>
            <a:r>
              <a:rPr lang="fr-FR" dirty="0"/>
              <a:t>Titre 2</a:t>
            </a:r>
          </a:p>
          <a:p>
            <a:pPr lvl="2"/>
            <a:endParaRPr lang="fr-FR" dirty="0"/>
          </a:p>
        </p:txBody>
      </p:sp>
      <p:sp>
        <p:nvSpPr>
          <p:cNvPr id="23" name="Espace réservé du texte 22">
            <a:extLst>
              <a:ext uri="{FF2B5EF4-FFF2-40B4-BE49-F238E27FC236}">
                <a16:creationId xmlns:a16="http://schemas.microsoft.com/office/drawing/2014/main" id="{21160D5A-821D-4148-97FB-001F200C51EF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393954" y="2587017"/>
            <a:ext cx="4100512" cy="3796528"/>
          </a:xfrm>
        </p:spPr>
        <p:txBody>
          <a:bodyPr lIns="360000">
            <a:noAutofit/>
          </a:bodyPr>
          <a:lstStyle>
            <a:lvl1pPr>
              <a:defRPr/>
            </a:lvl1pPr>
            <a:lvl3pPr marL="457200" indent="-457200">
              <a:buAutoNum type="alphaUcPeriod"/>
              <a:defRPr/>
            </a:lvl3pPr>
            <a:lvl4pPr marL="342900" indent="-342900">
              <a:buAutoNum type="arabicPeriod"/>
              <a:defRPr/>
            </a:lvl4pPr>
          </a:lstStyle>
          <a:p>
            <a:pPr lvl="2"/>
            <a:r>
              <a:rPr lang="fr-FR" dirty="0"/>
              <a:t>Nom du chapitre</a:t>
            </a:r>
          </a:p>
          <a:p>
            <a:pPr lvl="3"/>
            <a:r>
              <a:rPr lang="fr-FR" dirty="0"/>
              <a:t>Titre 1</a:t>
            </a:r>
          </a:p>
          <a:p>
            <a:pPr lvl="3"/>
            <a:r>
              <a:rPr lang="fr-FR" dirty="0"/>
              <a:t>Titre 2</a:t>
            </a:r>
          </a:p>
          <a:p>
            <a:pPr lvl="3"/>
            <a:r>
              <a:rPr lang="fr-FR" dirty="0"/>
              <a:t>Titre 3</a:t>
            </a:r>
          </a:p>
          <a:p>
            <a:pPr lvl="3"/>
            <a:r>
              <a:rPr lang="fr-FR" dirty="0"/>
              <a:t>Titre 4</a:t>
            </a:r>
          </a:p>
          <a:p>
            <a:pPr lvl="3"/>
            <a:r>
              <a:rPr lang="fr-FR" dirty="0"/>
              <a:t>Titre 5</a:t>
            </a:r>
          </a:p>
          <a:p>
            <a:pPr lvl="2"/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406650671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a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CB8A8C9-07BF-4545-8781-0C2D65595D2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fr-FR" dirty="0"/>
              <a:t>Titre du chapitre</a:t>
            </a:r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0F840A13-BF0E-4E1C-A864-23677E5764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>
                <a:solidFill>
                  <a:srgbClr val="EB4E5F"/>
                </a:solidFill>
              </a:rPr>
              <a:t>I  2020-2021  I</a:t>
            </a:r>
            <a:endParaRPr lang="fr-FR" dirty="0">
              <a:solidFill>
                <a:srgbClr val="EB4E5F"/>
              </a:solidFill>
            </a:endParaRPr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BD09ACE3-ABA0-4E45-B3E6-8ED94FF8B2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International Financial Accounting #1</a:t>
            </a:r>
            <a:endParaRPr lang="fr-FR" dirty="0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22548BD3-DBD7-43F6-9416-7DB414E3E9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623574-9FE8-49F6-A313-28ADE217C817}" type="slidenum">
              <a:rPr lang="fr-FR" smtClean="0"/>
              <a:pPr/>
              <a:t>‹N°›</a:t>
            </a:fld>
            <a:endParaRPr lang="fr-FR"/>
          </a:p>
        </p:txBody>
      </p:sp>
      <p:sp>
        <p:nvSpPr>
          <p:cNvPr id="6" name="Espace réservé du texte 6">
            <a:extLst>
              <a:ext uri="{FF2B5EF4-FFF2-40B4-BE49-F238E27FC236}">
                <a16:creationId xmlns:a16="http://schemas.microsoft.com/office/drawing/2014/main" id="{3E3C8771-DFA7-4E19-B1FB-A4A3E3F65F32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57200" y="1149896"/>
            <a:ext cx="8220075" cy="596923"/>
          </a:xfrm>
        </p:spPr>
        <p:txBody>
          <a:bodyPr lIns="0">
            <a:noAutofit/>
          </a:bodyPr>
          <a:lstStyle>
            <a:lvl1pPr>
              <a:defRPr/>
            </a:lvl1pPr>
            <a:lvl3pPr>
              <a:defRPr baseline="0">
                <a:solidFill>
                  <a:schemeClr val="accent2"/>
                </a:solidFill>
              </a:defRPr>
            </a:lvl3pPr>
          </a:lstStyle>
          <a:p>
            <a:pPr lvl="2"/>
            <a:r>
              <a:rPr lang="fr-FR" dirty="0"/>
              <a:t>Titre de votre tableau</a:t>
            </a:r>
          </a:p>
        </p:txBody>
      </p:sp>
      <p:sp>
        <p:nvSpPr>
          <p:cNvPr id="7" name="Espace réservé du tableau 8">
            <a:extLst>
              <a:ext uri="{FF2B5EF4-FFF2-40B4-BE49-F238E27FC236}">
                <a16:creationId xmlns:a16="http://schemas.microsoft.com/office/drawing/2014/main" id="{B25861CD-B6A1-43F9-A4B3-6B42473126F0}"/>
              </a:ext>
            </a:extLst>
          </p:cNvPr>
          <p:cNvSpPr>
            <a:spLocks noGrp="1"/>
          </p:cNvSpPr>
          <p:nvPr>
            <p:ph type="tbl" sz="quarter" idx="14" hasCustomPrompt="1"/>
          </p:nvPr>
        </p:nvSpPr>
        <p:spPr>
          <a:xfrm>
            <a:off x="457200" y="1949451"/>
            <a:ext cx="8220075" cy="3686174"/>
          </a:xfrm>
        </p:spPr>
        <p:txBody>
          <a:bodyPr lIns="0" rIns="0" anchor="ctr" anchorCtr="0">
            <a:noAutofit/>
          </a:bodyPr>
          <a:lstStyle>
            <a:lvl4pPr>
              <a:defRPr sz="1800"/>
            </a:lvl4pPr>
            <a:lvl7pPr algn="ctr">
              <a:defRPr/>
            </a:lvl7pPr>
          </a:lstStyle>
          <a:p>
            <a:pPr lvl="6"/>
            <a:r>
              <a:rPr lang="fr-FR" dirty="0"/>
              <a:t>Ajoutez ici votre tableau</a:t>
            </a:r>
          </a:p>
        </p:txBody>
      </p:sp>
    </p:spTree>
    <p:extLst>
      <p:ext uri="{BB962C8B-B14F-4D97-AF65-F5344CB8AC3E}">
        <p14:creationId xmlns:p14="http://schemas.microsoft.com/office/powerpoint/2010/main" val="3730448808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ercalai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DF424D8-2313-458F-855A-C1956FB593B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fr-FR" dirty="0"/>
              <a:t>A. Titre du chapitre - H1</a:t>
            </a:r>
          </a:p>
        </p:txBody>
      </p:sp>
    </p:spTree>
    <p:extLst>
      <p:ext uri="{BB962C8B-B14F-4D97-AF65-F5344CB8AC3E}">
        <p14:creationId xmlns:p14="http://schemas.microsoft.com/office/powerpoint/2010/main" val="2764438797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ercalaire Chap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re 6">
            <a:extLst>
              <a:ext uri="{FF2B5EF4-FFF2-40B4-BE49-F238E27FC236}">
                <a16:creationId xmlns:a16="http://schemas.microsoft.com/office/drawing/2014/main" id="{FD2F2523-75F1-5748-85DC-402AC8A57B1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fr-FR" dirty="0"/>
              <a:t>Titre du chapitre</a:t>
            </a:r>
          </a:p>
        </p:txBody>
      </p:sp>
      <p:sp>
        <p:nvSpPr>
          <p:cNvPr id="10" name="Espace réservé du texte 7">
            <a:extLst>
              <a:ext uri="{FF2B5EF4-FFF2-40B4-BE49-F238E27FC236}">
                <a16:creationId xmlns:a16="http://schemas.microsoft.com/office/drawing/2014/main" id="{EDE09757-75B9-CC43-8E05-8061F75EB92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588625" y="2543580"/>
            <a:ext cx="4656137" cy="966383"/>
          </a:xfrm>
          <a:prstGeom prst="rect">
            <a:avLst/>
          </a:prstGeom>
        </p:spPr>
        <p:txBody>
          <a:bodyPr lIns="360000" anchor="b" anchorCtr="0">
            <a:noAutofit/>
          </a:bodyPr>
          <a:lstStyle>
            <a:lvl1pPr marL="0" indent="0">
              <a:lnSpc>
                <a:spcPct val="100000"/>
              </a:lnSpc>
              <a:spcAft>
                <a:spcPts val="0"/>
              </a:spcAft>
              <a:buFontTx/>
              <a:buNone/>
              <a:defRPr sz="5000" b="1" i="0" baseline="0">
                <a:solidFill>
                  <a:schemeClr val="tx1"/>
                </a:solidFill>
              </a:defRPr>
            </a:lvl1pPr>
          </a:lstStyle>
          <a:p>
            <a:r>
              <a:rPr lang="fr-FR" dirty="0"/>
              <a:t>1.</a:t>
            </a:r>
          </a:p>
        </p:txBody>
      </p:sp>
      <p:sp>
        <p:nvSpPr>
          <p:cNvPr id="13" name="Espace réservé du texte 2">
            <a:extLst>
              <a:ext uri="{FF2B5EF4-FFF2-40B4-BE49-F238E27FC236}">
                <a16:creationId xmlns:a16="http://schemas.microsoft.com/office/drawing/2014/main" id="{91EE7FDF-4327-B145-9C6C-46CE6D9CB4F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589088" y="3579610"/>
            <a:ext cx="4656137" cy="939800"/>
          </a:xfrm>
          <a:prstGeom prst="rect">
            <a:avLst/>
          </a:prstGeom>
        </p:spPr>
        <p:txBody>
          <a:bodyPr lIns="360000">
            <a:noAutofit/>
          </a:bodyPr>
          <a:lstStyle>
            <a:lvl1pPr marL="0" indent="0">
              <a:buFontTx/>
              <a:buNone/>
              <a:defRPr sz="3000" b="1" i="0" baseline="0"/>
            </a:lvl1pPr>
          </a:lstStyle>
          <a:p>
            <a:r>
              <a:rPr lang="fr-FR" dirty="0"/>
              <a:t>Nom du chapitre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5CABA7EF-1129-4E09-B885-3F30FFFDBF45}"/>
              </a:ext>
            </a:extLst>
          </p:cNvPr>
          <p:cNvSpPr/>
          <p:nvPr userDrawn="1"/>
        </p:nvSpPr>
        <p:spPr>
          <a:xfrm>
            <a:off x="1484671" y="2543581"/>
            <a:ext cx="45719" cy="1975830"/>
          </a:xfrm>
          <a:prstGeom prst="rect">
            <a:avLst/>
          </a:prstGeom>
          <a:solidFill>
            <a:srgbClr val="EB4E5F"/>
          </a:solidFill>
          <a:ln>
            <a:solidFill>
              <a:srgbClr val="EB4E5F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730523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ommai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re 8">
            <a:extLst>
              <a:ext uri="{FF2B5EF4-FFF2-40B4-BE49-F238E27FC236}">
                <a16:creationId xmlns:a16="http://schemas.microsoft.com/office/drawing/2014/main" id="{0E1448EA-49F2-D149-B4E7-3E351607800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fr-FR" dirty="0"/>
              <a:t>Titre de la présentation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7D86976E-869E-46E6-A01C-85C240ED1A2F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577970" y="1153339"/>
            <a:ext cx="3994028" cy="1090112"/>
          </a:xfrm>
        </p:spPr>
        <p:txBody>
          <a:bodyPr lIns="0" anchor="b" anchorCtr="0">
            <a:noAutofit/>
          </a:bodyPr>
          <a:lstStyle>
            <a:lvl1pPr>
              <a:defRPr/>
            </a:lvl1pPr>
          </a:lstStyle>
          <a:p>
            <a:pPr lvl="1"/>
            <a:r>
              <a:rPr lang="fr-FR" dirty="0"/>
              <a:t>Sommaire</a:t>
            </a:r>
          </a:p>
        </p:txBody>
      </p:sp>
      <p:sp>
        <p:nvSpPr>
          <p:cNvPr id="7" name="Espace réservé du texte 6">
            <a:extLst>
              <a:ext uri="{FF2B5EF4-FFF2-40B4-BE49-F238E27FC236}">
                <a16:creationId xmlns:a16="http://schemas.microsoft.com/office/drawing/2014/main" id="{9D141609-2DAB-4F58-B13F-64A67824B2D5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4762501" y="2585800"/>
            <a:ext cx="4100511" cy="3797745"/>
          </a:xfrm>
        </p:spPr>
        <p:txBody>
          <a:bodyPr lIns="360000">
            <a:noAutofit/>
          </a:bodyPr>
          <a:lstStyle>
            <a:lvl3pPr>
              <a:defRPr/>
            </a:lvl3pPr>
            <a:lvl4pPr marL="342900" indent="-342900">
              <a:buAutoNum type="arabicPeriod"/>
              <a:defRPr/>
            </a:lvl4pPr>
          </a:lstStyle>
          <a:p>
            <a:pPr lvl="2"/>
            <a:r>
              <a:rPr lang="fr-FR" dirty="0"/>
              <a:t>B. Nom du chapitre</a:t>
            </a:r>
          </a:p>
          <a:p>
            <a:pPr lvl="3"/>
            <a:r>
              <a:rPr lang="fr-FR" dirty="0"/>
              <a:t>Titre 1</a:t>
            </a:r>
          </a:p>
          <a:p>
            <a:pPr lvl="3"/>
            <a:r>
              <a:rPr lang="fr-FR" dirty="0"/>
              <a:t>Titre 2</a:t>
            </a:r>
          </a:p>
          <a:p>
            <a:pPr lvl="2"/>
            <a:endParaRPr lang="fr-FR" dirty="0"/>
          </a:p>
        </p:txBody>
      </p:sp>
      <p:sp>
        <p:nvSpPr>
          <p:cNvPr id="23" name="Espace réservé du texte 22">
            <a:extLst>
              <a:ext uri="{FF2B5EF4-FFF2-40B4-BE49-F238E27FC236}">
                <a16:creationId xmlns:a16="http://schemas.microsoft.com/office/drawing/2014/main" id="{21160D5A-821D-4148-97FB-001F200C51EF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393954" y="2587017"/>
            <a:ext cx="4100512" cy="3796528"/>
          </a:xfrm>
        </p:spPr>
        <p:txBody>
          <a:bodyPr lIns="360000">
            <a:noAutofit/>
          </a:bodyPr>
          <a:lstStyle>
            <a:lvl1pPr>
              <a:defRPr/>
            </a:lvl1pPr>
            <a:lvl3pPr marL="457200" indent="-457200">
              <a:buAutoNum type="alphaUcPeriod"/>
              <a:defRPr/>
            </a:lvl3pPr>
            <a:lvl4pPr marL="342900" indent="-342900">
              <a:buAutoNum type="arabicPeriod"/>
              <a:defRPr/>
            </a:lvl4pPr>
          </a:lstStyle>
          <a:p>
            <a:pPr lvl="2"/>
            <a:r>
              <a:rPr lang="fr-FR" dirty="0"/>
              <a:t>Nom du chapitre</a:t>
            </a:r>
          </a:p>
          <a:p>
            <a:pPr lvl="3"/>
            <a:r>
              <a:rPr lang="fr-FR" dirty="0"/>
              <a:t>Titre 1</a:t>
            </a:r>
          </a:p>
          <a:p>
            <a:pPr lvl="3"/>
            <a:r>
              <a:rPr lang="fr-FR" dirty="0"/>
              <a:t>Titre 2</a:t>
            </a:r>
          </a:p>
          <a:p>
            <a:pPr lvl="3"/>
            <a:r>
              <a:rPr lang="fr-FR" dirty="0"/>
              <a:t>Titre 3</a:t>
            </a:r>
          </a:p>
          <a:p>
            <a:pPr lvl="3"/>
            <a:r>
              <a:rPr lang="fr-FR" dirty="0"/>
              <a:t>Titre 4</a:t>
            </a:r>
          </a:p>
          <a:p>
            <a:pPr lvl="3"/>
            <a:r>
              <a:rPr lang="fr-FR" dirty="0"/>
              <a:t>Titre 5</a:t>
            </a:r>
          </a:p>
          <a:p>
            <a:pPr lvl="2"/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32363148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ercalai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DF424D8-2313-458F-855A-C1956FB593B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fr-FR" dirty="0"/>
              <a:t>A. Titre du chapitre - H1</a:t>
            </a:r>
          </a:p>
        </p:txBody>
      </p:sp>
    </p:spTree>
    <p:extLst>
      <p:ext uri="{BB962C8B-B14F-4D97-AF65-F5344CB8AC3E}">
        <p14:creationId xmlns:p14="http://schemas.microsoft.com/office/powerpoint/2010/main" val="4128994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ercalaire Chap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re 6">
            <a:extLst>
              <a:ext uri="{FF2B5EF4-FFF2-40B4-BE49-F238E27FC236}">
                <a16:creationId xmlns:a16="http://schemas.microsoft.com/office/drawing/2014/main" id="{FD2F2523-75F1-5748-85DC-402AC8A57B1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fr-FR" dirty="0"/>
              <a:t>Titre du chapitre</a:t>
            </a:r>
          </a:p>
        </p:txBody>
      </p:sp>
      <p:sp>
        <p:nvSpPr>
          <p:cNvPr id="10" name="Espace réservé du texte 7">
            <a:extLst>
              <a:ext uri="{FF2B5EF4-FFF2-40B4-BE49-F238E27FC236}">
                <a16:creationId xmlns:a16="http://schemas.microsoft.com/office/drawing/2014/main" id="{EDE09757-75B9-CC43-8E05-8061F75EB92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588625" y="2543580"/>
            <a:ext cx="4656137" cy="966383"/>
          </a:xfrm>
          <a:prstGeom prst="rect">
            <a:avLst/>
          </a:prstGeom>
        </p:spPr>
        <p:txBody>
          <a:bodyPr lIns="360000" anchor="b" anchorCtr="0">
            <a:noAutofit/>
          </a:bodyPr>
          <a:lstStyle>
            <a:lvl1pPr marL="0" indent="0">
              <a:lnSpc>
                <a:spcPct val="100000"/>
              </a:lnSpc>
              <a:spcAft>
                <a:spcPts val="0"/>
              </a:spcAft>
              <a:buFontTx/>
              <a:buNone/>
              <a:defRPr sz="5000" b="1" i="0" baseline="0">
                <a:solidFill>
                  <a:schemeClr val="tx1"/>
                </a:solidFill>
              </a:defRPr>
            </a:lvl1pPr>
          </a:lstStyle>
          <a:p>
            <a:r>
              <a:rPr lang="fr-FR" dirty="0"/>
              <a:t>1.</a:t>
            </a:r>
          </a:p>
        </p:txBody>
      </p:sp>
      <p:sp>
        <p:nvSpPr>
          <p:cNvPr id="13" name="Espace réservé du texte 2">
            <a:extLst>
              <a:ext uri="{FF2B5EF4-FFF2-40B4-BE49-F238E27FC236}">
                <a16:creationId xmlns:a16="http://schemas.microsoft.com/office/drawing/2014/main" id="{91EE7FDF-4327-B145-9C6C-46CE6D9CB4F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589088" y="3579610"/>
            <a:ext cx="4656137" cy="939800"/>
          </a:xfrm>
          <a:prstGeom prst="rect">
            <a:avLst/>
          </a:prstGeom>
        </p:spPr>
        <p:txBody>
          <a:bodyPr lIns="360000">
            <a:noAutofit/>
          </a:bodyPr>
          <a:lstStyle>
            <a:lvl1pPr marL="0" indent="0">
              <a:buFontTx/>
              <a:buNone/>
              <a:defRPr sz="3000" b="1" i="0" baseline="0"/>
            </a:lvl1pPr>
          </a:lstStyle>
          <a:p>
            <a:r>
              <a:rPr lang="fr-FR" dirty="0"/>
              <a:t>Nom du chapitre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5CABA7EF-1129-4E09-B885-3F30FFFDBF45}"/>
              </a:ext>
            </a:extLst>
          </p:cNvPr>
          <p:cNvSpPr/>
          <p:nvPr userDrawn="1"/>
        </p:nvSpPr>
        <p:spPr>
          <a:xfrm>
            <a:off x="1484671" y="2543581"/>
            <a:ext cx="45719" cy="1975830"/>
          </a:xfrm>
          <a:prstGeom prst="rect">
            <a:avLst/>
          </a:prstGeom>
          <a:solidFill>
            <a:srgbClr val="EB4E5F"/>
          </a:solidFill>
          <a:ln>
            <a:solidFill>
              <a:srgbClr val="EB4E5F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39188035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ext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0AAC897-24B6-4D0B-A5AC-40927E4166B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>
            <a:noAutofit/>
          </a:bodyPr>
          <a:lstStyle>
            <a:lvl1pPr>
              <a:defRPr/>
            </a:lvl1pPr>
          </a:lstStyle>
          <a:p>
            <a:r>
              <a:rPr lang="fr-FR" dirty="0"/>
              <a:t>Titre du chapitre</a:t>
            </a:r>
          </a:p>
        </p:txBody>
      </p:sp>
      <p:sp>
        <p:nvSpPr>
          <p:cNvPr id="6" name="Espace réservé du texte 6">
            <a:extLst>
              <a:ext uri="{FF2B5EF4-FFF2-40B4-BE49-F238E27FC236}">
                <a16:creationId xmlns:a16="http://schemas.microsoft.com/office/drawing/2014/main" id="{97FFA61D-1C7E-4B2C-A014-741379EE875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32000" y="1234655"/>
            <a:ext cx="8280000" cy="4605427"/>
          </a:xfrm>
        </p:spPr>
        <p:txBody>
          <a:bodyPr>
            <a:noAutofit/>
          </a:bodyPr>
          <a:lstStyle>
            <a:lvl1pPr>
              <a:defRPr/>
            </a:lvl1pPr>
            <a:lvl3pPr>
              <a:defRPr baseline="0">
                <a:solidFill>
                  <a:schemeClr val="accent2"/>
                </a:solidFill>
              </a:defRPr>
            </a:lvl3pPr>
            <a:lvl4pPr>
              <a:defRPr/>
            </a:lvl4pPr>
            <a:lvl5pPr>
              <a:defRPr/>
            </a:lvl5pPr>
            <a:lvl7pPr>
              <a:defRPr/>
            </a:lvl7pPr>
            <a:lvl8pPr>
              <a:defRPr/>
            </a:lvl8pPr>
            <a:lvl9pPr indent="-180000">
              <a:defRPr/>
            </a:lvl9pPr>
          </a:lstStyle>
          <a:p>
            <a:pPr lvl="2"/>
            <a:r>
              <a:rPr lang="fr-FR" dirty="0"/>
              <a:t>3. Titre</a:t>
            </a:r>
          </a:p>
          <a:p>
            <a:pPr lvl="6"/>
            <a:r>
              <a:rPr lang="fr-FR" dirty="0"/>
              <a:t>Votre texte. </a:t>
            </a:r>
          </a:p>
          <a:p>
            <a:pPr lvl="7"/>
            <a:r>
              <a:rPr lang="fr-FR" dirty="0"/>
              <a:t>Votre texte avec puce</a:t>
            </a:r>
          </a:p>
          <a:p>
            <a:pPr lvl="8"/>
            <a:r>
              <a:rPr lang="fr-FR" dirty="0"/>
              <a:t>Votre texte avec sous-puce</a:t>
            </a:r>
          </a:p>
          <a:p>
            <a:pPr lvl="4"/>
            <a:r>
              <a:rPr lang="fr-FR" dirty="0"/>
              <a:t>3.1 Sous-titre</a:t>
            </a:r>
          </a:p>
          <a:p>
            <a:pPr lvl="6"/>
            <a:r>
              <a:rPr lang="fr-FR" dirty="0"/>
              <a:t>Votre texte. </a:t>
            </a:r>
          </a:p>
          <a:p>
            <a:pPr lvl="7"/>
            <a:r>
              <a:rPr lang="fr-FR" dirty="0"/>
              <a:t>Votre texte avec puce</a:t>
            </a:r>
          </a:p>
          <a:p>
            <a:pPr lvl="8"/>
            <a:r>
              <a:rPr lang="fr-FR" dirty="0"/>
              <a:t>Votre texte avec sous-puce</a:t>
            </a:r>
          </a:p>
          <a:p>
            <a:pPr lvl="6"/>
            <a:endParaRPr lang="fr-FR" dirty="0"/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0EA6AE2A-EA00-47F4-A1AF-0FEEFB96FFFD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r>
              <a:rPr lang="fr-FR">
                <a:solidFill>
                  <a:srgbClr val="EB4E5F"/>
                </a:solidFill>
              </a:rPr>
              <a:t>I  2020-2021  I</a:t>
            </a:r>
            <a:endParaRPr lang="fr-FR" dirty="0">
              <a:solidFill>
                <a:srgbClr val="EB4E5F"/>
              </a:solidFill>
            </a:endParaRPr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29067769-2648-4F48-8880-9C09A613FA8D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fr-FR"/>
              <a:t>International Financial Accounting #1</a:t>
            </a:r>
            <a:endParaRPr lang="fr-FR" dirty="0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23A531E3-46A0-488A-B76B-5B2F4F18AD0B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2B623574-9FE8-49F6-A313-28ADE217C817}" type="slidenum">
              <a:rPr lang="fr-FR" smtClean="0"/>
              <a:pPr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3941602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8965" y="171293"/>
            <a:ext cx="8246070" cy="1018032"/>
          </a:xfrm>
          <a:effectLst/>
        </p:spPr>
        <p:txBody>
          <a:bodyPr>
            <a:normAutofit/>
          </a:bodyPr>
          <a:lstStyle>
            <a:lvl1pPr algn="l">
              <a:defRPr sz="3600" baseline="0">
                <a:solidFill>
                  <a:srgbClr val="00B0F0"/>
                </a:solidFill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8966" y="1800148"/>
            <a:ext cx="8246070" cy="4479339"/>
          </a:xfrm>
        </p:spPr>
        <p:txBody>
          <a:bodyPr/>
          <a:lstStyle>
            <a:lvl1pPr algn="l">
              <a:defRPr sz="2800">
                <a:solidFill>
                  <a:schemeClr val="bg1"/>
                </a:solidFill>
              </a:defRPr>
            </a:lvl1pPr>
            <a:lvl2pPr algn="l">
              <a:defRPr>
                <a:solidFill>
                  <a:schemeClr val="bg1"/>
                </a:solidFill>
              </a:defRPr>
            </a:lvl2pPr>
            <a:lvl3pPr algn="l">
              <a:defRPr>
                <a:solidFill>
                  <a:schemeClr val="bg1"/>
                </a:solidFill>
              </a:defRPr>
            </a:lvl3pPr>
            <a:lvl4pPr algn="l">
              <a:defRPr>
                <a:solidFill>
                  <a:schemeClr val="bg1"/>
                </a:solidFill>
              </a:defRPr>
            </a:lvl4pPr>
            <a:lvl5pPr algn="l"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s-ES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5D5067-81D5-4424-8D4D-53DDD13BE81B}" type="slidenum">
              <a:rPr lang="es-ES" altLang="en-US" smtClean="0"/>
              <a:pPr/>
              <a:t>‹N°›</a:t>
            </a:fld>
            <a:endParaRPr lang="es-ES" altLang="en-US"/>
          </a:p>
        </p:txBody>
      </p:sp>
    </p:spTree>
    <p:extLst>
      <p:ext uri="{BB962C8B-B14F-4D97-AF65-F5344CB8AC3E}">
        <p14:creationId xmlns:p14="http://schemas.microsoft.com/office/powerpoint/2010/main" val="2063232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81F556-408F-4600-A0FD-34FFFA46FAFF}" type="datetimeFigureOut">
              <a:rPr lang="en-IE" smtClean="0"/>
              <a:t>30/09/2021</a:t>
            </a:fld>
            <a:endParaRPr lang="en-I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Financial Accounting, 7e Stice/Stice, 2006 © Thomson</a:t>
            </a:r>
          </a:p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E3C6DC-8B57-47AB-83C5-1C0DA620DAE3}" type="slidenum">
              <a:rPr lang="en-US" smtClean="0"/>
              <a:pPr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575224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.emf"/><Relationship Id="rId4" Type="http://schemas.openxmlformats.org/officeDocument/2006/relationships/theme" Target="../theme/theme1.xml"/></Relationships>
</file>

<file path=ppt/slideMasters/_rels/slideMaster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1.xml"/><Relationship Id="rId2" Type="http://schemas.openxmlformats.org/officeDocument/2006/relationships/slideLayout" Target="../slideLayouts/slideLayout30.xml"/><Relationship Id="rId1" Type="http://schemas.openxmlformats.org/officeDocument/2006/relationships/slideLayout" Target="../slideLayouts/slideLayout29.xml"/><Relationship Id="rId5" Type="http://schemas.openxmlformats.org/officeDocument/2006/relationships/image" Target="../media/image1.emf"/><Relationship Id="rId4" Type="http://schemas.openxmlformats.org/officeDocument/2006/relationships/theme" Target="../theme/theme10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emf"/><Relationship Id="rId3" Type="http://schemas.openxmlformats.org/officeDocument/2006/relationships/slideLayout" Target="../slideLayouts/slideLayout6.xml"/><Relationship Id="rId7" Type="http://schemas.openxmlformats.org/officeDocument/2006/relationships/theme" Target="../theme/theme2.xml"/><Relationship Id="rId2" Type="http://schemas.openxmlformats.org/officeDocument/2006/relationships/slideLayout" Target="../slideLayouts/slideLayout5.xml"/><Relationship Id="rId1" Type="http://schemas.openxmlformats.org/officeDocument/2006/relationships/slideLayout" Target="../slideLayouts/slideLayout4.xml"/><Relationship Id="rId6" Type="http://schemas.openxmlformats.org/officeDocument/2006/relationships/slideLayout" Target="../slideLayouts/slideLayout9.xml"/><Relationship Id="rId5" Type="http://schemas.openxmlformats.org/officeDocument/2006/relationships/slideLayout" Target="../slideLayouts/slideLayout8.xml"/><Relationship Id="rId4" Type="http://schemas.openxmlformats.org/officeDocument/2006/relationships/slideLayout" Target="../slideLayouts/slideLayout7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theme" Target="../theme/theme3.xml"/><Relationship Id="rId2" Type="http://schemas.openxmlformats.org/officeDocument/2006/relationships/slideLayout" Target="../slideLayouts/slideLayout11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1.emf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theme" Target="../theme/theme4.xml"/><Relationship Id="rId1" Type="http://schemas.openxmlformats.org/officeDocument/2006/relationships/slideLayout" Target="../slideLayouts/slideLayout12.xml"/></Relationships>
</file>

<file path=ppt/slideMasters/_rels/slideMaster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5.xml"/><Relationship Id="rId7" Type="http://schemas.openxmlformats.org/officeDocument/2006/relationships/image" Target="../media/image3.emf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2.jpg"/><Relationship Id="rId5" Type="http://schemas.openxmlformats.org/officeDocument/2006/relationships/theme" Target="../theme/theme5.xml"/><Relationship Id="rId4" Type="http://schemas.openxmlformats.org/officeDocument/2006/relationships/slideLayout" Target="../slideLayouts/slideLayout16.xml"/></Relationships>
</file>

<file path=ppt/slideMasters/_rels/slideMaster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9.xml"/><Relationship Id="rId7" Type="http://schemas.openxmlformats.org/officeDocument/2006/relationships/image" Target="../media/image7.emf"/><Relationship Id="rId2" Type="http://schemas.openxmlformats.org/officeDocument/2006/relationships/slideLayout" Target="../slideLayouts/slideLayout18.xml"/><Relationship Id="rId1" Type="http://schemas.openxmlformats.org/officeDocument/2006/relationships/slideLayout" Target="../slideLayouts/slideLayout17.xml"/><Relationship Id="rId6" Type="http://schemas.openxmlformats.org/officeDocument/2006/relationships/image" Target="../media/image2.jpg"/><Relationship Id="rId5" Type="http://schemas.openxmlformats.org/officeDocument/2006/relationships/theme" Target="../theme/theme6.xml"/><Relationship Id="rId4" Type="http://schemas.openxmlformats.org/officeDocument/2006/relationships/slideLayout" Target="../slideLayouts/slideLayout20.xml"/></Relationships>
</file>

<file path=ppt/slideMasters/_rels/slideMaster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3.xml"/><Relationship Id="rId2" Type="http://schemas.openxmlformats.org/officeDocument/2006/relationships/slideLayout" Target="../slideLayouts/slideLayout22.xml"/><Relationship Id="rId1" Type="http://schemas.openxmlformats.org/officeDocument/2006/relationships/slideLayout" Target="../slideLayouts/slideLayout21.xml"/><Relationship Id="rId6" Type="http://schemas.openxmlformats.org/officeDocument/2006/relationships/image" Target="../media/image9.emf"/><Relationship Id="rId5" Type="http://schemas.openxmlformats.org/officeDocument/2006/relationships/image" Target="../media/image8.jpg"/><Relationship Id="rId4" Type="http://schemas.openxmlformats.org/officeDocument/2006/relationships/theme" Target="../theme/theme7.xml"/></Relationships>
</file>

<file path=ppt/slideMasters/_rels/slideMaster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6.xml"/><Relationship Id="rId2" Type="http://schemas.openxmlformats.org/officeDocument/2006/relationships/slideLayout" Target="../slideLayouts/slideLayout25.xml"/><Relationship Id="rId1" Type="http://schemas.openxmlformats.org/officeDocument/2006/relationships/slideLayout" Target="../slideLayouts/slideLayout24.xml"/><Relationship Id="rId6" Type="http://schemas.openxmlformats.org/officeDocument/2006/relationships/image" Target="../media/image9.emf"/><Relationship Id="rId5" Type="http://schemas.openxmlformats.org/officeDocument/2006/relationships/image" Target="../media/image13.jpg"/><Relationship Id="rId4" Type="http://schemas.openxmlformats.org/officeDocument/2006/relationships/theme" Target="../theme/theme8.xml"/></Relationships>
</file>

<file path=ppt/slideMasters/_rels/slideMaster9.xml.rels><?xml version="1.0" encoding="UTF-8" standalone="yes"?>
<Relationships xmlns="http://schemas.openxmlformats.org/package/2006/relationships"><Relationship Id="rId3" Type="http://schemas.openxmlformats.org/officeDocument/2006/relationships/theme" Target="../theme/theme9.xml"/><Relationship Id="rId2" Type="http://schemas.openxmlformats.org/officeDocument/2006/relationships/slideLayout" Target="../slideLayouts/slideLayout28.xml"/><Relationship Id="rId1" Type="http://schemas.openxmlformats.org/officeDocument/2006/relationships/slideLayout" Target="../slideLayouts/slideLayout27.xml"/><Relationship Id="rId4" Type="http://schemas.openxmlformats.org/officeDocument/2006/relationships/image" Target="../media/image1.emf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E2146FD3-EBDC-7646-9DFB-DC2F290F742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0" y="1340939"/>
            <a:ext cx="9133913" cy="4271584"/>
          </a:xfrm>
          <a:prstGeom prst="rect">
            <a:avLst/>
          </a:prstGeom>
        </p:spPr>
        <p:txBody>
          <a:bodyPr vert="horz" lIns="540000" tIns="46800" rIns="540000" bIns="45720" rtlCol="0">
            <a:normAutofit/>
          </a:bodyPr>
          <a:lstStyle/>
          <a:p>
            <a:pPr lvl="0"/>
            <a:r>
              <a:rPr lang="fr-FR" dirty="0"/>
              <a:t>Titre H1</a:t>
            </a:r>
          </a:p>
          <a:p>
            <a:pPr lvl="1"/>
            <a:r>
              <a:rPr lang="fr-FR" dirty="0"/>
              <a:t>Titre H2</a:t>
            </a:r>
          </a:p>
          <a:p>
            <a:pPr lvl="2"/>
            <a:r>
              <a:rPr lang="fr-FR" dirty="0"/>
              <a:t>Titre H3</a:t>
            </a:r>
          </a:p>
          <a:p>
            <a:pPr lvl="3"/>
            <a:r>
              <a:rPr lang="fr-FR" dirty="0"/>
              <a:t>Titre H4</a:t>
            </a:r>
          </a:p>
          <a:p>
            <a:pPr lvl="4"/>
            <a:r>
              <a:rPr lang="fr-FR" dirty="0"/>
              <a:t>Titre H5</a:t>
            </a:r>
          </a:p>
          <a:p>
            <a:pPr lvl="5"/>
            <a:r>
              <a:rPr lang="fr-FR" dirty="0"/>
              <a:t>Pied de page</a:t>
            </a:r>
          </a:p>
          <a:p>
            <a:pPr lvl="6"/>
            <a:r>
              <a:rPr lang="fr-FR" dirty="0"/>
              <a:t>Texte P</a:t>
            </a:r>
          </a:p>
          <a:p>
            <a:pPr lvl="7"/>
            <a:r>
              <a:rPr lang="fr-FR" dirty="0"/>
              <a:t>Texte LI</a:t>
            </a:r>
          </a:p>
          <a:p>
            <a:pPr lvl="8"/>
            <a:r>
              <a:rPr lang="fr-FR" dirty="0"/>
              <a:t>Texte UL</a:t>
            </a:r>
          </a:p>
        </p:txBody>
      </p:sp>
      <p:cxnSp>
        <p:nvCxnSpPr>
          <p:cNvPr id="24" name="Connecteur droit 23">
            <a:extLst>
              <a:ext uri="{FF2B5EF4-FFF2-40B4-BE49-F238E27FC236}">
                <a16:creationId xmlns:a16="http://schemas.microsoft.com/office/drawing/2014/main" id="{58E789B0-A888-6749-B400-F148EE28317A}"/>
              </a:ext>
            </a:extLst>
          </p:cNvPr>
          <p:cNvCxnSpPr/>
          <p:nvPr/>
        </p:nvCxnSpPr>
        <p:spPr>
          <a:xfrm>
            <a:off x="-13449" y="845307"/>
            <a:ext cx="9157449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Rectangle 24">
            <a:extLst>
              <a:ext uri="{FF2B5EF4-FFF2-40B4-BE49-F238E27FC236}">
                <a16:creationId xmlns:a16="http://schemas.microsoft.com/office/drawing/2014/main" id="{28750D12-C684-6140-90CC-844D692660C3}"/>
              </a:ext>
            </a:extLst>
          </p:cNvPr>
          <p:cNvSpPr/>
          <p:nvPr/>
        </p:nvSpPr>
        <p:spPr>
          <a:xfrm>
            <a:off x="7200000" y="0"/>
            <a:ext cx="1944000" cy="85105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26" name="Image 25">
            <a:extLst>
              <a:ext uri="{FF2B5EF4-FFF2-40B4-BE49-F238E27FC236}">
                <a16:creationId xmlns:a16="http://schemas.microsoft.com/office/drawing/2014/main" id="{F6085B4C-0BE0-BD4B-9A3D-017AF6E017C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386066" y="219745"/>
            <a:ext cx="1498600" cy="406400"/>
          </a:xfrm>
          <a:prstGeom prst="rect">
            <a:avLst/>
          </a:prstGeom>
        </p:spPr>
      </p:pic>
      <p:sp>
        <p:nvSpPr>
          <p:cNvPr id="6" name="Espace réservé du titre 1">
            <a:extLst>
              <a:ext uri="{FF2B5EF4-FFF2-40B4-BE49-F238E27FC236}">
                <a16:creationId xmlns:a16="http://schemas.microsoft.com/office/drawing/2014/main" id="{E584223F-F2C6-E542-B652-CA9B99E162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" y="152945"/>
            <a:ext cx="7200000" cy="540000"/>
          </a:xfrm>
          <a:prstGeom prst="rect">
            <a:avLst/>
          </a:prstGeom>
        </p:spPr>
        <p:txBody>
          <a:bodyPr vert="horz" lIns="540000" tIns="45720" rIns="180000" bIns="45720" rtlCol="0" anchor="ctr">
            <a:noAutofit/>
          </a:bodyPr>
          <a:lstStyle/>
          <a:p>
            <a:r>
              <a:rPr lang="fr-FR" dirty="0"/>
              <a:t>Titre du chapitre</a:t>
            </a:r>
          </a:p>
        </p:txBody>
      </p:sp>
      <p:sp>
        <p:nvSpPr>
          <p:cNvPr id="9" name="Espace réservé de la date 8">
            <a:extLst>
              <a:ext uri="{FF2B5EF4-FFF2-40B4-BE49-F238E27FC236}">
                <a16:creationId xmlns:a16="http://schemas.microsoft.com/office/drawing/2014/main" id="{6C2BB36A-B938-4142-B789-EF3F793C393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096000" y="6339928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lnSpc>
                <a:spcPts val="1200"/>
              </a:lnSpc>
              <a:spcBef>
                <a:spcPts val="600"/>
              </a:spcBef>
              <a:spcAft>
                <a:spcPts val="600"/>
              </a:spcAft>
              <a:defRPr sz="1130" b="1">
                <a:solidFill>
                  <a:schemeClr val="tx1"/>
                </a:solidFill>
              </a:defRPr>
            </a:lvl1pPr>
          </a:lstStyle>
          <a:p>
            <a:r>
              <a:rPr lang="fr-FR">
                <a:solidFill>
                  <a:srgbClr val="EB4E5F"/>
                </a:solidFill>
              </a:rPr>
              <a:t>I  2020-2021  I</a:t>
            </a:r>
            <a:endParaRPr lang="fr-FR" dirty="0">
              <a:solidFill>
                <a:srgbClr val="EB4E5F"/>
              </a:solidFill>
            </a:endParaRPr>
          </a:p>
        </p:txBody>
      </p:sp>
      <p:sp>
        <p:nvSpPr>
          <p:cNvPr id="10" name="Espace réservé du pied de page 9">
            <a:extLst>
              <a:ext uri="{FF2B5EF4-FFF2-40B4-BE49-F238E27FC236}">
                <a16:creationId xmlns:a16="http://schemas.microsoft.com/office/drawing/2014/main" id="{E0A9918E-8E16-411F-8B92-1375F89CAF6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0" y="6339930"/>
            <a:ext cx="6096000" cy="365125"/>
          </a:xfrm>
          <a:prstGeom prst="rect">
            <a:avLst/>
          </a:prstGeom>
        </p:spPr>
        <p:txBody>
          <a:bodyPr vert="horz" lIns="360000" tIns="45720" rIns="91440" bIns="45720" rtlCol="0" anchor="ctr"/>
          <a:lstStyle>
            <a:lvl1pPr algn="l">
              <a:lnSpc>
                <a:spcPts val="1200"/>
              </a:lnSpc>
              <a:spcBef>
                <a:spcPts val="600"/>
              </a:spcBef>
              <a:spcAft>
                <a:spcPts val="600"/>
              </a:spcAft>
              <a:defRPr sz="1130" b="1">
                <a:solidFill>
                  <a:schemeClr val="tx1"/>
                </a:solidFill>
              </a:defRPr>
            </a:lvl1pPr>
          </a:lstStyle>
          <a:p>
            <a:r>
              <a:rPr lang="fr-FR"/>
              <a:t>International Financial Accounting #1</a:t>
            </a:r>
            <a:endParaRPr lang="fr-FR" dirty="0"/>
          </a:p>
        </p:txBody>
      </p:sp>
      <p:sp>
        <p:nvSpPr>
          <p:cNvPr id="11" name="Espace réservé du numéro de diapositive 10">
            <a:extLst>
              <a:ext uri="{FF2B5EF4-FFF2-40B4-BE49-F238E27FC236}">
                <a16:creationId xmlns:a16="http://schemas.microsoft.com/office/drawing/2014/main" id="{22CA0DA1-6F4A-4880-B1D2-DE2DE51FD24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153400" y="6339929"/>
            <a:ext cx="980513" cy="365125"/>
          </a:xfrm>
          <a:prstGeom prst="rect">
            <a:avLst/>
          </a:prstGeom>
        </p:spPr>
        <p:txBody>
          <a:bodyPr vert="horz" lIns="90000" tIns="45720" rIns="360000" bIns="45720" rtlCol="0" anchor="ctr"/>
          <a:lstStyle>
            <a:lvl1pPr algn="r">
              <a:lnSpc>
                <a:spcPts val="1200"/>
              </a:lnSpc>
              <a:spcBef>
                <a:spcPts val="600"/>
              </a:spcBef>
              <a:spcAft>
                <a:spcPts val="600"/>
              </a:spcAft>
              <a:defRPr sz="1130" b="1">
                <a:solidFill>
                  <a:schemeClr val="tx1"/>
                </a:solidFill>
              </a:defRPr>
            </a:lvl1pPr>
          </a:lstStyle>
          <a:p>
            <a:fld id="{2B623574-9FE8-49F6-A313-28ADE217C817}" type="slidenum">
              <a:rPr lang="fr-FR" smtClean="0"/>
              <a:pPr/>
              <a:t>‹N°›</a:t>
            </a:fld>
            <a:endParaRPr lang="fr-FR"/>
          </a:p>
        </p:txBody>
      </p:sp>
      <p:cxnSp>
        <p:nvCxnSpPr>
          <p:cNvPr id="12" name="Connecteur droit 11">
            <a:extLst>
              <a:ext uri="{FF2B5EF4-FFF2-40B4-BE49-F238E27FC236}">
                <a16:creationId xmlns:a16="http://schemas.microsoft.com/office/drawing/2014/main" id="{60343789-C8A9-4B0B-B455-25945BED2B5E}"/>
              </a:ext>
            </a:extLst>
          </p:cNvPr>
          <p:cNvCxnSpPr/>
          <p:nvPr/>
        </p:nvCxnSpPr>
        <p:spPr>
          <a:xfrm>
            <a:off x="-13449" y="6179481"/>
            <a:ext cx="9157449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59593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6" r:id="rId1"/>
    <p:sldLayoutId id="2147483739" r:id="rId2"/>
    <p:sldLayoutId id="2147483738" r:id="rId3"/>
  </p:sldLayoutIdLst>
  <p:hf hdr="0"/>
  <p:txStyles>
    <p:titleStyle>
      <a:lvl1pPr algn="l" defTabSz="914400" rtl="0" eaLnBrk="1" fontAlgn="t" latinLnBrk="0" hangingPunct="1">
        <a:lnSpc>
          <a:spcPts val="2200"/>
        </a:lnSpc>
        <a:spcBef>
          <a:spcPts val="0"/>
        </a:spcBef>
        <a:spcAft>
          <a:spcPts val="800"/>
        </a:spcAft>
        <a:buNone/>
        <a:defRPr sz="2000" b="1" i="0" kern="1200" baseline="0">
          <a:solidFill>
            <a:srgbClr val="B11B39"/>
          </a:solidFill>
          <a:latin typeface="Century Gothic" panose="020B0502020202020204" pitchFamily="34" charset="0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ts val="3000"/>
        </a:lnSpc>
        <a:spcBef>
          <a:spcPts val="0"/>
        </a:spcBef>
        <a:spcAft>
          <a:spcPts val="1400"/>
        </a:spcAft>
        <a:buFontTx/>
        <a:buNone/>
        <a:defRPr sz="3000" b="1" kern="1200" baseline="0">
          <a:solidFill>
            <a:srgbClr val="EB4E5F"/>
          </a:solidFill>
          <a:latin typeface="+mn-lt"/>
          <a:ea typeface="+mn-ea"/>
          <a:cs typeface="+mn-cs"/>
        </a:defRPr>
      </a:lvl1pPr>
      <a:lvl2pPr marL="0" indent="0" algn="l" defTabSz="914400" rtl="0" eaLnBrk="1" latinLnBrk="0" hangingPunct="1">
        <a:lnSpc>
          <a:spcPts val="2300"/>
        </a:lnSpc>
        <a:spcBef>
          <a:spcPts val="0"/>
        </a:spcBef>
        <a:spcAft>
          <a:spcPts val="1400"/>
        </a:spcAft>
        <a:buFontTx/>
        <a:buNone/>
        <a:defRPr sz="2300" b="1" kern="1200">
          <a:solidFill>
            <a:schemeClr val="tx1"/>
          </a:solidFill>
          <a:latin typeface="+mn-lt"/>
          <a:ea typeface="+mn-ea"/>
          <a:cs typeface="+mn-cs"/>
        </a:defRPr>
      </a:lvl2pPr>
      <a:lvl3pPr marL="0" indent="0" algn="l" defTabSz="914400" rtl="0" eaLnBrk="1" latinLnBrk="0" hangingPunct="1">
        <a:lnSpc>
          <a:spcPts val="2200"/>
        </a:lnSpc>
        <a:spcBef>
          <a:spcPts val="0"/>
        </a:spcBef>
        <a:spcAft>
          <a:spcPts val="800"/>
        </a:spcAft>
        <a:buFontTx/>
        <a:buNone/>
        <a:defRPr sz="2000" b="1" kern="1200" baseline="0">
          <a:solidFill>
            <a:schemeClr val="accent3"/>
          </a:solidFill>
          <a:latin typeface="+mn-lt"/>
          <a:ea typeface="+mn-ea"/>
          <a:cs typeface="+mn-cs"/>
        </a:defRPr>
      </a:lvl3pPr>
      <a:lvl4pPr marL="0" indent="0" algn="l" defTabSz="914400" rtl="0" eaLnBrk="1" latinLnBrk="0" hangingPunct="1">
        <a:lnSpc>
          <a:spcPts val="2000"/>
        </a:lnSpc>
        <a:spcBef>
          <a:spcPts val="600"/>
        </a:spcBef>
        <a:spcAft>
          <a:spcPts val="600"/>
        </a:spcAft>
        <a:buFontTx/>
        <a:buNone/>
        <a:defRPr sz="1800" b="1" kern="1200">
          <a:solidFill>
            <a:srgbClr val="EB4E5F"/>
          </a:solidFill>
          <a:latin typeface="+mn-lt"/>
          <a:ea typeface="+mn-ea"/>
          <a:cs typeface="+mn-cs"/>
        </a:defRPr>
      </a:lvl4pPr>
      <a:lvl5pPr marL="0" indent="0" algn="l" defTabSz="914400" rtl="0" eaLnBrk="1" latinLnBrk="0" hangingPunct="1">
        <a:lnSpc>
          <a:spcPts val="1900"/>
        </a:lnSpc>
        <a:spcBef>
          <a:spcPts val="1400"/>
        </a:spcBef>
        <a:spcAft>
          <a:spcPts val="600"/>
        </a:spcAft>
        <a:buFontTx/>
        <a:buNone/>
        <a:defRPr sz="1600" b="1" kern="1200">
          <a:solidFill>
            <a:schemeClr val="tx1"/>
          </a:solidFill>
          <a:latin typeface="+mn-lt"/>
          <a:ea typeface="+mn-ea"/>
          <a:cs typeface="+mn-cs"/>
        </a:defRPr>
      </a:lvl5pPr>
      <a:lvl6pPr marL="0" indent="0" algn="l" defTabSz="914400" rtl="0" eaLnBrk="1" latinLnBrk="0" hangingPunct="1">
        <a:lnSpc>
          <a:spcPts val="1200"/>
        </a:lnSpc>
        <a:spcBef>
          <a:spcPts val="600"/>
        </a:spcBef>
        <a:spcAft>
          <a:spcPts val="600"/>
        </a:spcAft>
        <a:buFontTx/>
        <a:buNone/>
        <a:defRPr sz="1130" b="1" kern="1200">
          <a:solidFill>
            <a:schemeClr val="tx1"/>
          </a:solidFill>
          <a:latin typeface="+mn-lt"/>
          <a:ea typeface="+mn-ea"/>
          <a:cs typeface="+mn-cs"/>
        </a:defRPr>
      </a:lvl6pPr>
      <a:lvl7pPr marL="0" indent="0" algn="l" defTabSz="914400" rtl="0" eaLnBrk="1" latinLnBrk="0" hangingPunct="1">
        <a:lnSpc>
          <a:spcPts val="1900"/>
        </a:lnSpc>
        <a:spcBef>
          <a:spcPts val="1200"/>
        </a:spcBef>
        <a:buFontTx/>
        <a:buNone/>
        <a:defRPr sz="1600" kern="1200">
          <a:solidFill>
            <a:schemeClr val="tx1"/>
          </a:solidFill>
          <a:latin typeface="Corbel" panose="020B0503020204020204" pitchFamily="34" charset="0"/>
          <a:ea typeface="+mn-ea"/>
          <a:cs typeface="+mn-cs"/>
        </a:defRPr>
      </a:lvl7pPr>
      <a:lvl8pPr marL="180000" indent="-180000" algn="l" defTabSz="914400" rtl="0" eaLnBrk="1" latinLnBrk="0" hangingPunct="1">
        <a:lnSpc>
          <a:spcPts val="1900"/>
        </a:lnSpc>
        <a:spcBef>
          <a:spcPts val="800"/>
        </a:spcBef>
        <a:buClr>
          <a:srgbClr val="EB4E5F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Corbel" panose="020B0503020204020204" pitchFamily="34" charset="0"/>
          <a:ea typeface="+mn-ea"/>
          <a:cs typeface="+mn-cs"/>
        </a:defRPr>
      </a:lvl8pPr>
      <a:lvl9pPr marL="540000" indent="-180000" algn="l" defTabSz="914400" rtl="0" eaLnBrk="1" latinLnBrk="0" hangingPunct="1">
        <a:lnSpc>
          <a:spcPts val="1900"/>
        </a:lnSpc>
        <a:spcBef>
          <a:spcPts val="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Corbel" panose="020B0503020204020204" pitchFamily="34" charset="0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0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E2146FD3-EBDC-7646-9DFB-DC2F290F742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0" y="1208509"/>
            <a:ext cx="9133913" cy="4858055"/>
          </a:xfrm>
          <a:prstGeom prst="rect">
            <a:avLst/>
          </a:prstGeom>
        </p:spPr>
        <p:txBody>
          <a:bodyPr vert="horz" lIns="540000" tIns="46800" rIns="540000" bIns="45720" rtlCol="0">
            <a:normAutofit/>
          </a:bodyPr>
          <a:lstStyle/>
          <a:p>
            <a:pPr lvl="0"/>
            <a:r>
              <a:rPr lang="fr-FR" dirty="0"/>
              <a:t>Titre H1</a:t>
            </a:r>
          </a:p>
          <a:p>
            <a:pPr lvl="1"/>
            <a:r>
              <a:rPr lang="fr-FR" dirty="0"/>
              <a:t>Titre H2</a:t>
            </a:r>
          </a:p>
          <a:p>
            <a:pPr lvl="2"/>
            <a:r>
              <a:rPr lang="fr-FR" dirty="0"/>
              <a:t>Titre H3</a:t>
            </a:r>
          </a:p>
          <a:p>
            <a:pPr lvl="3"/>
            <a:r>
              <a:rPr lang="fr-FR" dirty="0"/>
              <a:t>Titre H4</a:t>
            </a:r>
          </a:p>
          <a:p>
            <a:pPr lvl="4"/>
            <a:r>
              <a:rPr lang="fr-FR" dirty="0"/>
              <a:t>Titre H5</a:t>
            </a:r>
          </a:p>
          <a:p>
            <a:pPr lvl="5"/>
            <a:r>
              <a:rPr lang="fr-FR" dirty="0"/>
              <a:t>Pied de page</a:t>
            </a:r>
          </a:p>
          <a:p>
            <a:pPr lvl="6"/>
            <a:r>
              <a:rPr lang="fr-FR" dirty="0"/>
              <a:t>Texte P</a:t>
            </a:r>
          </a:p>
          <a:p>
            <a:pPr lvl="7"/>
            <a:r>
              <a:rPr lang="fr-FR" dirty="0"/>
              <a:t>Texte LI</a:t>
            </a:r>
          </a:p>
          <a:p>
            <a:pPr lvl="8"/>
            <a:r>
              <a:rPr lang="fr-FR" dirty="0"/>
              <a:t>Texte UL</a:t>
            </a:r>
          </a:p>
        </p:txBody>
      </p:sp>
      <p:cxnSp>
        <p:nvCxnSpPr>
          <p:cNvPr id="24" name="Connecteur droit 23">
            <a:extLst>
              <a:ext uri="{FF2B5EF4-FFF2-40B4-BE49-F238E27FC236}">
                <a16:creationId xmlns:a16="http://schemas.microsoft.com/office/drawing/2014/main" id="{58E789B0-A888-6749-B400-F148EE28317A}"/>
              </a:ext>
            </a:extLst>
          </p:cNvPr>
          <p:cNvCxnSpPr/>
          <p:nvPr/>
        </p:nvCxnSpPr>
        <p:spPr>
          <a:xfrm>
            <a:off x="-13449" y="845307"/>
            <a:ext cx="9157449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Rectangle 24">
            <a:extLst>
              <a:ext uri="{FF2B5EF4-FFF2-40B4-BE49-F238E27FC236}">
                <a16:creationId xmlns:a16="http://schemas.microsoft.com/office/drawing/2014/main" id="{28750D12-C684-6140-90CC-844D692660C3}"/>
              </a:ext>
            </a:extLst>
          </p:cNvPr>
          <p:cNvSpPr/>
          <p:nvPr/>
        </p:nvSpPr>
        <p:spPr>
          <a:xfrm>
            <a:off x="7200000" y="0"/>
            <a:ext cx="1944000" cy="85105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rgbClr val="FFFFFF"/>
              </a:solidFill>
            </a:endParaRPr>
          </a:p>
        </p:txBody>
      </p:sp>
      <p:pic>
        <p:nvPicPr>
          <p:cNvPr id="26" name="Image 25">
            <a:extLst>
              <a:ext uri="{FF2B5EF4-FFF2-40B4-BE49-F238E27FC236}">
                <a16:creationId xmlns:a16="http://schemas.microsoft.com/office/drawing/2014/main" id="{F6085B4C-0BE0-BD4B-9A3D-017AF6E017C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386066" y="219745"/>
            <a:ext cx="1498600" cy="406400"/>
          </a:xfrm>
          <a:prstGeom prst="rect">
            <a:avLst/>
          </a:prstGeom>
        </p:spPr>
      </p:pic>
      <p:sp>
        <p:nvSpPr>
          <p:cNvPr id="6" name="Espace réservé du titre 1">
            <a:extLst>
              <a:ext uri="{FF2B5EF4-FFF2-40B4-BE49-F238E27FC236}">
                <a16:creationId xmlns:a16="http://schemas.microsoft.com/office/drawing/2014/main" id="{E584223F-F2C6-E542-B652-CA9B99E162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" y="152945"/>
            <a:ext cx="7200000" cy="540000"/>
          </a:xfrm>
          <a:prstGeom prst="rect">
            <a:avLst/>
          </a:prstGeom>
        </p:spPr>
        <p:txBody>
          <a:bodyPr vert="horz" lIns="540000" tIns="45720" rIns="180000" bIns="45720" rtlCol="0" anchor="ctr">
            <a:noAutofit/>
          </a:bodyPr>
          <a:lstStyle/>
          <a:p>
            <a:r>
              <a:rPr lang="fr-FR" dirty="0"/>
              <a:t>Titre de la présentation</a:t>
            </a:r>
          </a:p>
        </p:txBody>
      </p:sp>
    </p:spTree>
    <p:extLst>
      <p:ext uri="{BB962C8B-B14F-4D97-AF65-F5344CB8AC3E}">
        <p14:creationId xmlns:p14="http://schemas.microsoft.com/office/powerpoint/2010/main" val="10013285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4" r:id="rId1"/>
    <p:sldLayoutId id="2147483755" r:id="rId2"/>
    <p:sldLayoutId id="2147483756" r:id="rId3"/>
  </p:sldLayoutIdLst>
  <p:hf hdr="0"/>
  <p:txStyles>
    <p:titleStyle>
      <a:lvl1pPr algn="l" defTabSz="914400" rtl="0" eaLnBrk="1" fontAlgn="t" latinLnBrk="0" hangingPunct="1">
        <a:lnSpc>
          <a:spcPts val="3000"/>
        </a:lnSpc>
        <a:spcBef>
          <a:spcPct val="0"/>
        </a:spcBef>
        <a:spcAft>
          <a:spcPts val="1400"/>
        </a:spcAft>
        <a:buNone/>
        <a:defRPr sz="3000" b="1" i="0" kern="1200" baseline="0">
          <a:solidFill>
            <a:schemeClr val="tx1"/>
          </a:solidFill>
          <a:latin typeface="Century Gothic" panose="020B0502020202020204" pitchFamily="34" charset="0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ts val="3000"/>
        </a:lnSpc>
        <a:spcBef>
          <a:spcPts val="0"/>
        </a:spcBef>
        <a:spcAft>
          <a:spcPts val="1400"/>
        </a:spcAft>
        <a:buFontTx/>
        <a:buNone/>
        <a:defRPr sz="3000" b="1" kern="1200" baseline="0">
          <a:solidFill>
            <a:srgbClr val="EB4E5F"/>
          </a:solidFill>
          <a:latin typeface="+mn-lt"/>
          <a:ea typeface="+mn-ea"/>
          <a:cs typeface="+mn-cs"/>
        </a:defRPr>
      </a:lvl1pPr>
      <a:lvl2pPr marL="0" indent="0" algn="l" defTabSz="914400" rtl="0" eaLnBrk="1" latinLnBrk="0" hangingPunct="1">
        <a:lnSpc>
          <a:spcPts val="2300"/>
        </a:lnSpc>
        <a:spcBef>
          <a:spcPts val="0"/>
        </a:spcBef>
        <a:spcAft>
          <a:spcPts val="1400"/>
        </a:spcAft>
        <a:buFontTx/>
        <a:buNone/>
        <a:defRPr sz="2300" b="1" kern="1200">
          <a:solidFill>
            <a:schemeClr val="tx1"/>
          </a:solidFill>
          <a:latin typeface="+mn-lt"/>
          <a:ea typeface="+mn-ea"/>
          <a:cs typeface="+mn-cs"/>
        </a:defRPr>
      </a:lvl2pPr>
      <a:lvl3pPr marL="0" indent="0" algn="l" defTabSz="914400" rtl="0" eaLnBrk="1" latinLnBrk="0" hangingPunct="1">
        <a:lnSpc>
          <a:spcPts val="2200"/>
        </a:lnSpc>
        <a:spcBef>
          <a:spcPts val="0"/>
        </a:spcBef>
        <a:spcAft>
          <a:spcPts val="800"/>
        </a:spcAft>
        <a:buFontTx/>
        <a:buNone/>
        <a:defRPr sz="2000" b="1" kern="1200">
          <a:solidFill>
            <a:srgbClr val="B11B39"/>
          </a:solidFill>
          <a:latin typeface="+mn-lt"/>
          <a:ea typeface="+mn-ea"/>
          <a:cs typeface="+mn-cs"/>
        </a:defRPr>
      </a:lvl3pPr>
      <a:lvl4pPr marL="0" indent="0" algn="l" defTabSz="914400" rtl="0" eaLnBrk="1" latinLnBrk="0" hangingPunct="1">
        <a:lnSpc>
          <a:spcPts val="2000"/>
        </a:lnSpc>
        <a:spcBef>
          <a:spcPts val="600"/>
        </a:spcBef>
        <a:spcAft>
          <a:spcPts val="600"/>
        </a:spcAft>
        <a:buFontTx/>
        <a:buNone/>
        <a:defRPr sz="1800" b="1" kern="1200">
          <a:solidFill>
            <a:srgbClr val="EB4E5F"/>
          </a:solidFill>
          <a:latin typeface="+mn-lt"/>
          <a:ea typeface="+mn-ea"/>
          <a:cs typeface="+mn-cs"/>
        </a:defRPr>
      </a:lvl4pPr>
      <a:lvl5pPr marL="0" indent="0" algn="l" defTabSz="914400" rtl="0" eaLnBrk="1" latinLnBrk="0" hangingPunct="1">
        <a:lnSpc>
          <a:spcPts val="1900"/>
        </a:lnSpc>
        <a:spcBef>
          <a:spcPts val="1400"/>
        </a:spcBef>
        <a:spcAft>
          <a:spcPts val="600"/>
        </a:spcAft>
        <a:buFontTx/>
        <a:buNone/>
        <a:defRPr sz="1600" b="1" kern="1200">
          <a:solidFill>
            <a:schemeClr val="tx1"/>
          </a:solidFill>
          <a:latin typeface="+mn-lt"/>
          <a:ea typeface="+mn-ea"/>
          <a:cs typeface="+mn-cs"/>
        </a:defRPr>
      </a:lvl5pPr>
      <a:lvl6pPr marL="0" indent="0" algn="l" defTabSz="914400" rtl="0" eaLnBrk="1" latinLnBrk="0" hangingPunct="1">
        <a:lnSpc>
          <a:spcPts val="1200"/>
        </a:lnSpc>
        <a:spcBef>
          <a:spcPts val="600"/>
        </a:spcBef>
        <a:spcAft>
          <a:spcPts val="600"/>
        </a:spcAft>
        <a:buFontTx/>
        <a:buNone/>
        <a:defRPr sz="1130" b="1" kern="1200">
          <a:solidFill>
            <a:schemeClr val="tx1"/>
          </a:solidFill>
          <a:latin typeface="+mn-lt"/>
          <a:ea typeface="+mn-ea"/>
          <a:cs typeface="+mn-cs"/>
        </a:defRPr>
      </a:lvl6pPr>
      <a:lvl7pPr marL="0" indent="0" algn="l" defTabSz="914400" rtl="0" eaLnBrk="1" latinLnBrk="0" hangingPunct="1">
        <a:lnSpc>
          <a:spcPts val="1900"/>
        </a:lnSpc>
        <a:spcBef>
          <a:spcPts val="1200"/>
        </a:spcBef>
        <a:buFontTx/>
        <a:buNone/>
        <a:defRPr sz="1600" kern="1200">
          <a:solidFill>
            <a:schemeClr val="tx1"/>
          </a:solidFill>
          <a:latin typeface="Corbel" panose="020B0503020204020204" pitchFamily="34" charset="0"/>
          <a:ea typeface="+mn-ea"/>
          <a:cs typeface="+mn-cs"/>
        </a:defRPr>
      </a:lvl7pPr>
      <a:lvl8pPr marL="180000" indent="-180000" algn="l" defTabSz="914400" rtl="0" eaLnBrk="1" latinLnBrk="0" hangingPunct="1">
        <a:lnSpc>
          <a:spcPts val="1900"/>
        </a:lnSpc>
        <a:spcBef>
          <a:spcPts val="800"/>
        </a:spcBef>
        <a:buClr>
          <a:srgbClr val="EB4E5F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Corbel" panose="020B0503020204020204" pitchFamily="34" charset="0"/>
          <a:ea typeface="+mn-ea"/>
          <a:cs typeface="+mn-cs"/>
        </a:defRPr>
      </a:lvl8pPr>
      <a:lvl9pPr marL="540000" indent="-180000" algn="l" defTabSz="914400" rtl="0" eaLnBrk="1" latinLnBrk="0" hangingPunct="1">
        <a:lnSpc>
          <a:spcPts val="1900"/>
        </a:lnSpc>
        <a:spcBef>
          <a:spcPts val="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Corbel" panose="020B0503020204020204" pitchFamily="34" charset="0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E2146FD3-EBDC-7646-9DFB-DC2F290F742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0" y="1208509"/>
            <a:ext cx="9133913" cy="4858055"/>
          </a:xfrm>
          <a:prstGeom prst="rect">
            <a:avLst/>
          </a:prstGeom>
        </p:spPr>
        <p:txBody>
          <a:bodyPr vert="horz" lIns="540000" tIns="46800" rIns="540000" bIns="45720" rtlCol="0">
            <a:normAutofit/>
          </a:bodyPr>
          <a:lstStyle/>
          <a:p>
            <a:pPr lvl="0"/>
            <a:r>
              <a:rPr lang="fr-FR" dirty="0"/>
              <a:t>Titre H1</a:t>
            </a:r>
          </a:p>
          <a:p>
            <a:pPr lvl="1"/>
            <a:r>
              <a:rPr lang="fr-FR" dirty="0"/>
              <a:t>Titre H2</a:t>
            </a:r>
          </a:p>
          <a:p>
            <a:pPr lvl="2"/>
            <a:r>
              <a:rPr lang="fr-FR" dirty="0"/>
              <a:t>Titre H3</a:t>
            </a:r>
          </a:p>
          <a:p>
            <a:pPr lvl="3"/>
            <a:r>
              <a:rPr lang="fr-FR" dirty="0"/>
              <a:t>Titre H4</a:t>
            </a:r>
          </a:p>
          <a:p>
            <a:pPr lvl="4"/>
            <a:r>
              <a:rPr lang="fr-FR" dirty="0"/>
              <a:t>Titre H5</a:t>
            </a:r>
          </a:p>
          <a:p>
            <a:pPr lvl="5"/>
            <a:r>
              <a:rPr lang="fr-FR" dirty="0"/>
              <a:t>Pied de page</a:t>
            </a:r>
          </a:p>
          <a:p>
            <a:pPr lvl="6"/>
            <a:r>
              <a:rPr lang="fr-FR" dirty="0"/>
              <a:t>Texte P</a:t>
            </a:r>
          </a:p>
          <a:p>
            <a:pPr lvl="7"/>
            <a:r>
              <a:rPr lang="fr-FR" dirty="0"/>
              <a:t>Texte LI</a:t>
            </a:r>
          </a:p>
          <a:p>
            <a:pPr lvl="8"/>
            <a:r>
              <a:rPr lang="fr-FR" dirty="0"/>
              <a:t>Texte UL</a:t>
            </a:r>
          </a:p>
        </p:txBody>
      </p:sp>
      <p:cxnSp>
        <p:nvCxnSpPr>
          <p:cNvPr id="24" name="Connecteur droit 23">
            <a:extLst>
              <a:ext uri="{FF2B5EF4-FFF2-40B4-BE49-F238E27FC236}">
                <a16:creationId xmlns:a16="http://schemas.microsoft.com/office/drawing/2014/main" id="{58E789B0-A888-6749-B400-F148EE28317A}"/>
              </a:ext>
            </a:extLst>
          </p:cNvPr>
          <p:cNvCxnSpPr/>
          <p:nvPr/>
        </p:nvCxnSpPr>
        <p:spPr>
          <a:xfrm>
            <a:off x="-13449" y="845307"/>
            <a:ext cx="9157449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Rectangle 24">
            <a:extLst>
              <a:ext uri="{FF2B5EF4-FFF2-40B4-BE49-F238E27FC236}">
                <a16:creationId xmlns:a16="http://schemas.microsoft.com/office/drawing/2014/main" id="{28750D12-C684-6140-90CC-844D692660C3}"/>
              </a:ext>
            </a:extLst>
          </p:cNvPr>
          <p:cNvSpPr/>
          <p:nvPr/>
        </p:nvSpPr>
        <p:spPr>
          <a:xfrm>
            <a:off x="7200000" y="0"/>
            <a:ext cx="1944000" cy="85105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26" name="Image 25">
            <a:extLst>
              <a:ext uri="{FF2B5EF4-FFF2-40B4-BE49-F238E27FC236}">
                <a16:creationId xmlns:a16="http://schemas.microsoft.com/office/drawing/2014/main" id="{F6085B4C-0BE0-BD4B-9A3D-017AF6E017CE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386066" y="219745"/>
            <a:ext cx="1498600" cy="406400"/>
          </a:xfrm>
          <a:prstGeom prst="rect">
            <a:avLst/>
          </a:prstGeom>
        </p:spPr>
      </p:pic>
      <p:sp>
        <p:nvSpPr>
          <p:cNvPr id="6" name="Espace réservé du titre 1">
            <a:extLst>
              <a:ext uri="{FF2B5EF4-FFF2-40B4-BE49-F238E27FC236}">
                <a16:creationId xmlns:a16="http://schemas.microsoft.com/office/drawing/2014/main" id="{E584223F-F2C6-E542-B652-CA9B99E162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" y="152945"/>
            <a:ext cx="7200000" cy="540000"/>
          </a:xfrm>
          <a:prstGeom prst="rect">
            <a:avLst/>
          </a:prstGeom>
        </p:spPr>
        <p:txBody>
          <a:bodyPr vert="horz" lIns="540000" tIns="45720" rIns="180000" bIns="45720" rtlCol="0" anchor="ctr">
            <a:noAutofit/>
          </a:bodyPr>
          <a:lstStyle/>
          <a:p>
            <a:r>
              <a:rPr lang="fr-FR" dirty="0"/>
              <a:t>Titre de la présentation</a:t>
            </a:r>
          </a:p>
        </p:txBody>
      </p:sp>
    </p:spTree>
    <p:extLst>
      <p:ext uri="{BB962C8B-B14F-4D97-AF65-F5344CB8AC3E}">
        <p14:creationId xmlns:p14="http://schemas.microsoft.com/office/powerpoint/2010/main" val="31478297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3" r:id="rId1"/>
    <p:sldLayoutId id="2147483714" r:id="rId2"/>
    <p:sldLayoutId id="2147483715" r:id="rId3"/>
    <p:sldLayoutId id="2147483757" r:id="rId4"/>
    <p:sldLayoutId id="2147483758" r:id="rId5"/>
    <p:sldLayoutId id="2147483759" r:id="rId6"/>
  </p:sldLayoutIdLst>
  <p:hf hdr="0"/>
  <p:txStyles>
    <p:titleStyle>
      <a:lvl1pPr algn="l" defTabSz="914400" rtl="0" eaLnBrk="1" fontAlgn="t" latinLnBrk="0" hangingPunct="1">
        <a:lnSpc>
          <a:spcPts val="3000"/>
        </a:lnSpc>
        <a:spcBef>
          <a:spcPct val="0"/>
        </a:spcBef>
        <a:spcAft>
          <a:spcPts val="1400"/>
        </a:spcAft>
        <a:buNone/>
        <a:defRPr sz="3000" b="1" i="0" kern="1200" baseline="0">
          <a:solidFill>
            <a:schemeClr val="tx1"/>
          </a:solidFill>
          <a:latin typeface="Century Gothic" panose="020B0502020202020204" pitchFamily="34" charset="0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ts val="3000"/>
        </a:lnSpc>
        <a:spcBef>
          <a:spcPts val="0"/>
        </a:spcBef>
        <a:spcAft>
          <a:spcPts val="1400"/>
        </a:spcAft>
        <a:buFontTx/>
        <a:buNone/>
        <a:defRPr sz="3000" b="1" kern="1200" baseline="0">
          <a:solidFill>
            <a:srgbClr val="EB4E5F"/>
          </a:solidFill>
          <a:latin typeface="+mn-lt"/>
          <a:ea typeface="+mn-ea"/>
          <a:cs typeface="+mn-cs"/>
        </a:defRPr>
      </a:lvl1pPr>
      <a:lvl2pPr marL="0" indent="0" algn="l" defTabSz="914400" rtl="0" eaLnBrk="1" latinLnBrk="0" hangingPunct="1">
        <a:lnSpc>
          <a:spcPts val="2300"/>
        </a:lnSpc>
        <a:spcBef>
          <a:spcPts val="0"/>
        </a:spcBef>
        <a:spcAft>
          <a:spcPts val="1400"/>
        </a:spcAft>
        <a:buFontTx/>
        <a:buNone/>
        <a:defRPr sz="2300" b="1" kern="1200">
          <a:solidFill>
            <a:schemeClr val="tx1"/>
          </a:solidFill>
          <a:latin typeface="+mn-lt"/>
          <a:ea typeface="+mn-ea"/>
          <a:cs typeface="+mn-cs"/>
        </a:defRPr>
      </a:lvl2pPr>
      <a:lvl3pPr marL="0" indent="0" algn="l" defTabSz="914400" rtl="0" eaLnBrk="1" latinLnBrk="0" hangingPunct="1">
        <a:lnSpc>
          <a:spcPts val="2200"/>
        </a:lnSpc>
        <a:spcBef>
          <a:spcPts val="0"/>
        </a:spcBef>
        <a:spcAft>
          <a:spcPts val="800"/>
        </a:spcAft>
        <a:buFontTx/>
        <a:buNone/>
        <a:defRPr sz="2000" b="1" kern="1200">
          <a:solidFill>
            <a:srgbClr val="B11B39"/>
          </a:solidFill>
          <a:latin typeface="+mn-lt"/>
          <a:ea typeface="+mn-ea"/>
          <a:cs typeface="+mn-cs"/>
        </a:defRPr>
      </a:lvl3pPr>
      <a:lvl4pPr marL="0" indent="0" algn="l" defTabSz="914400" rtl="0" eaLnBrk="1" latinLnBrk="0" hangingPunct="1">
        <a:lnSpc>
          <a:spcPts val="2000"/>
        </a:lnSpc>
        <a:spcBef>
          <a:spcPts val="600"/>
        </a:spcBef>
        <a:spcAft>
          <a:spcPts val="600"/>
        </a:spcAft>
        <a:buFontTx/>
        <a:buNone/>
        <a:defRPr sz="1800" b="1" kern="1200">
          <a:solidFill>
            <a:srgbClr val="EB4E5F"/>
          </a:solidFill>
          <a:latin typeface="+mn-lt"/>
          <a:ea typeface="+mn-ea"/>
          <a:cs typeface="+mn-cs"/>
        </a:defRPr>
      </a:lvl4pPr>
      <a:lvl5pPr marL="0" indent="0" algn="l" defTabSz="914400" rtl="0" eaLnBrk="1" latinLnBrk="0" hangingPunct="1">
        <a:lnSpc>
          <a:spcPts val="1900"/>
        </a:lnSpc>
        <a:spcBef>
          <a:spcPts val="1400"/>
        </a:spcBef>
        <a:spcAft>
          <a:spcPts val="600"/>
        </a:spcAft>
        <a:buFontTx/>
        <a:buNone/>
        <a:defRPr sz="1600" b="1" kern="1200">
          <a:solidFill>
            <a:schemeClr val="tx1"/>
          </a:solidFill>
          <a:latin typeface="+mn-lt"/>
          <a:ea typeface="+mn-ea"/>
          <a:cs typeface="+mn-cs"/>
        </a:defRPr>
      </a:lvl5pPr>
      <a:lvl6pPr marL="0" indent="0" algn="l" defTabSz="914400" rtl="0" eaLnBrk="1" latinLnBrk="0" hangingPunct="1">
        <a:lnSpc>
          <a:spcPts val="1200"/>
        </a:lnSpc>
        <a:spcBef>
          <a:spcPts val="600"/>
        </a:spcBef>
        <a:spcAft>
          <a:spcPts val="600"/>
        </a:spcAft>
        <a:buFontTx/>
        <a:buNone/>
        <a:defRPr sz="1130" b="1" kern="1200">
          <a:solidFill>
            <a:schemeClr val="tx1"/>
          </a:solidFill>
          <a:latin typeface="+mn-lt"/>
          <a:ea typeface="+mn-ea"/>
          <a:cs typeface="+mn-cs"/>
        </a:defRPr>
      </a:lvl6pPr>
      <a:lvl7pPr marL="0" indent="0" algn="l" defTabSz="914400" rtl="0" eaLnBrk="1" latinLnBrk="0" hangingPunct="1">
        <a:lnSpc>
          <a:spcPts val="1900"/>
        </a:lnSpc>
        <a:spcBef>
          <a:spcPts val="1200"/>
        </a:spcBef>
        <a:buFontTx/>
        <a:buNone/>
        <a:defRPr sz="1600" kern="1200">
          <a:solidFill>
            <a:schemeClr val="tx1"/>
          </a:solidFill>
          <a:latin typeface="Corbel" panose="020B0503020204020204" pitchFamily="34" charset="0"/>
          <a:ea typeface="+mn-ea"/>
          <a:cs typeface="+mn-cs"/>
        </a:defRPr>
      </a:lvl7pPr>
      <a:lvl8pPr marL="180000" indent="-180000" algn="l" defTabSz="914400" rtl="0" eaLnBrk="1" latinLnBrk="0" hangingPunct="1">
        <a:lnSpc>
          <a:spcPts val="1900"/>
        </a:lnSpc>
        <a:spcBef>
          <a:spcPts val="800"/>
        </a:spcBef>
        <a:buClr>
          <a:srgbClr val="EB4E5F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Corbel" panose="020B0503020204020204" pitchFamily="34" charset="0"/>
          <a:ea typeface="+mn-ea"/>
          <a:cs typeface="+mn-cs"/>
        </a:defRPr>
      </a:lvl8pPr>
      <a:lvl9pPr marL="540000" indent="-180000" algn="l" defTabSz="914400" rtl="0" eaLnBrk="1" latinLnBrk="0" hangingPunct="1">
        <a:lnSpc>
          <a:spcPts val="1900"/>
        </a:lnSpc>
        <a:spcBef>
          <a:spcPts val="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Corbel" panose="020B0503020204020204" pitchFamily="34" charset="0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gradFill>
          <a:gsLst>
            <a:gs pos="0">
              <a:srgbClr val="EB4E5F"/>
            </a:gs>
            <a:gs pos="50000">
              <a:srgbClr val="EB4E5F"/>
            </a:gs>
            <a:gs pos="100000">
              <a:srgbClr val="B11B39"/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E2146FD3-EBDC-7646-9DFB-DC2F290F742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0" y="1858048"/>
            <a:ext cx="9133913" cy="4227441"/>
          </a:xfrm>
          <a:prstGeom prst="rect">
            <a:avLst/>
          </a:prstGeom>
        </p:spPr>
        <p:txBody>
          <a:bodyPr vert="horz" lIns="540000" tIns="46800" rIns="540000" bIns="45720" rtlCol="0">
            <a:normAutofit/>
          </a:bodyPr>
          <a:lstStyle/>
          <a:p>
            <a:pPr lvl="0"/>
            <a:r>
              <a:rPr lang="fr-FR" dirty="0"/>
              <a:t>Titre H1</a:t>
            </a:r>
          </a:p>
          <a:p>
            <a:pPr lvl="1"/>
            <a:r>
              <a:rPr lang="fr-FR" dirty="0"/>
              <a:t>Titre H2</a:t>
            </a:r>
          </a:p>
          <a:p>
            <a:pPr lvl="2"/>
            <a:r>
              <a:rPr lang="fr-FR" dirty="0"/>
              <a:t>Titre H3</a:t>
            </a:r>
          </a:p>
          <a:p>
            <a:pPr lvl="3"/>
            <a:r>
              <a:rPr lang="fr-FR" dirty="0"/>
              <a:t>Titre H4</a:t>
            </a:r>
          </a:p>
          <a:p>
            <a:pPr lvl="4"/>
            <a:r>
              <a:rPr lang="fr-FR" dirty="0"/>
              <a:t>Titre H5</a:t>
            </a:r>
          </a:p>
          <a:p>
            <a:pPr lvl="5"/>
            <a:r>
              <a:rPr lang="fr-FR" dirty="0"/>
              <a:t>Pied de page</a:t>
            </a:r>
          </a:p>
          <a:p>
            <a:pPr lvl="6"/>
            <a:r>
              <a:rPr lang="fr-FR" dirty="0"/>
              <a:t>Texte P</a:t>
            </a:r>
          </a:p>
          <a:p>
            <a:pPr lvl="7"/>
            <a:r>
              <a:rPr lang="fr-FR" dirty="0"/>
              <a:t>Texte LI</a:t>
            </a:r>
          </a:p>
          <a:p>
            <a:pPr lvl="8"/>
            <a:r>
              <a:rPr lang="fr-FR" dirty="0"/>
              <a:t>Texte UL</a:t>
            </a:r>
          </a:p>
        </p:txBody>
      </p:sp>
      <p:pic>
        <p:nvPicPr>
          <p:cNvPr id="26" name="Image 25">
            <a:extLst>
              <a:ext uri="{FF2B5EF4-FFF2-40B4-BE49-F238E27FC236}">
                <a16:creationId xmlns:a16="http://schemas.microsoft.com/office/drawing/2014/main" id="{F6085B4C-0BE0-BD4B-9A3D-017AF6E017C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86066" y="219745"/>
            <a:ext cx="1498600" cy="406400"/>
          </a:xfrm>
          <a:prstGeom prst="rect">
            <a:avLst/>
          </a:prstGeom>
        </p:spPr>
      </p:pic>
      <p:sp>
        <p:nvSpPr>
          <p:cNvPr id="6" name="Espace réservé du titre 1">
            <a:extLst>
              <a:ext uri="{FF2B5EF4-FFF2-40B4-BE49-F238E27FC236}">
                <a16:creationId xmlns:a16="http://schemas.microsoft.com/office/drawing/2014/main" id="{E584223F-F2C6-E542-B652-CA9B99E162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" y="152945"/>
            <a:ext cx="7200000" cy="540000"/>
          </a:xfrm>
          <a:prstGeom prst="rect">
            <a:avLst/>
          </a:prstGeom>
        </p:spPr>
        <p:txBody>
          <a:bodyPr vert="horz" lIns="540000" tIns="45720" rIns="180000" bIns="45720" rtlCol="0" anchor="ctr">
            <a:normAutofit/>
          </a:bodyPr>
          <a:lstStyle/>
          <a:p>
            <a:r>
              <a:rPr lang="fr-FR" dirty="0"/>
              <a:t>Titre de la présentation - H1</a:t>
            </a:r>
          </a:p>
        </p:txBody>
      </p:sp>
    </p:spTree>
    <p:extLst>
      <p:ext uri="{BB962C8B-B14F-4D97-AF65-F5344CB8AC3E}">
        <p14:creationId xmlns:p14="http://schemas.microsoft.com/office/powerpoint/2010/main" val="12104274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7" r:id="rId1"/>
    <p:sldLayoutId id="2147483718" r:id="rId2"/>
  </p:sldLayoutIdLst>
  <p:hf hdr="0"/>
  <p:txStyles>
    <p:titleStyle>
      <a:lvl1pPr algn="l" defTabSz="914400" rtl="0" eaLnBrk="1" fontAlgn="t" latinLnBrk="0" hangingPunct="1">
        <a:lnSpc>
          <a:spcPts val="3000"/>
        </a:lnSpc>
        <a:spcBef>
          <a:spcPct val="0"/>
        </a:spcBef>
        <a:spcAft>
          <a:spcPts val="1400"/>
        </a:spcAft>
        <a:buNone/>
        <a:defRPr sz="3000" b="1" i="0" kern="1200" baseline="0">
          <a:solidFill>
            <a:schemeClr val="tx1"/>
          </a:solidFill>
          <a:latin typeface="Century Gothic" panose="020B0502020202020204" pitchFamily="34" charset="0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ts val="3000"/>
        </a:lnSpc>
        <a:spcBef>
          <a:spcPts val="0"/>
        </a:spcBef>
        <a:spcAft>
          <a:spcPts val="1400"/>
        </a:spcAft>
        <a:buFontTx/>
        <a:buNone/>
        <a:defRPr sz="3000" b="1" kern="1200" baseline="0">
          <a:solidFill>
            <a:srgbClr val="CB4F5E"/>
          </a:solidFill>
          <a:latin typeface="+mn-lt"/>
          <a:ea typeface="+mn-ea"/>
          <a:cs typeface="+mn-cs"/>
        </a:defRPr>
      </a:lvl1pPr>
      <a:lvl2pPr marL="0" indent="0" algn="l" defTabSz="914400" rtl="0" eaLnBrk="1" latinLnBrk="0" hangingPunct="1">
        <a:lnSpc>
          <a:spcPts val="2300"/>
        </a:lnSpc>
        <a:spcBef>
          <a:spcPts val="0"/>
        </a:spcBef>
        <a:spcAft>
          <a:spcPts val="1400"/>
        </a:spcAft>
        <a:buFontTx/>
        <a:buNone/>
        <a:defRPr sz="2300" b="1" kern="1200">
          <a:solidFill>
            <a:schemeClr val="tx1"/>
          </a:solidFill>
          <a:latin typeface="+mn-lt"/>
          <a:ea typeface="+mn-ea"/>
          <a:cs typeface="+mn-cs"/>
        </a:defRPr>
      </a:lvl2pPr>
      <a:lvl3pPr marL="0" indent="0" algn="l" defTabSz="914400" rtl="0" eaLnBrk="1" latinLnBrk="0" hangingPunct="1">
        <a:lnSpc>
          <a:spcPts val="2200"/>
        </a:lnSpc>
        <a:spcBef>
          <a:spcPts val="0"/>
        </a:spcBef>
        <a:spcAft>
          <a:spcPts val="800"/>
        </a:spcAft>
        <a:buFontTx/>
        <a:buNone/>
        <a:defRPr sz="2000" b="1" kern="1200">
          <a:solidFill>
            <a:srgbClr val="873245"/>
          </a:solidFill>
          <a:latin typeface="+mn-lt"/>
          <a:ea typeface="+mn-ea"/>
          <a:cs typeface="+mn-cs"/>
        </a:defRPr>
      </a:lvl3pPr>
      <a:lvl4pPr marL="0" indent="0" algn="l" defTabSz="914400" rtl="0" eaLnBrk="1" latinLnBrk="0" hangingPunct="1">
        <a:lnSpc>
          <a:spcPts val="2000"/>
        </a:lnSpc>
        <a:spcBef>
          <a:spcPts val="600"/>
        </a:spcBef>
        <a:spcAft>
          <a:spcPts val="600"/>
        </a:spcAft>
        <a:buFontTx/>
        <a:buNone/>
        <a:defRPr sz="1800" b="1" kern="1200">
          <a:solidFill>
            <a:srgbClr val="CB4F5E"/>
          </a:solidFill>
          <a:latin typeface="+mn-lt"/>
          <a:ea typeface="+mn-ea"/>
          <a:cs typeface="+mn-cs"/>
        </a:defRPr>
      </a:lvl4pPr>
      <a:lvl5pPr marL="0" indent="0" algn="l" defTabSz="914400" rtl="0" eaLnBrk="1" latinLnBrk="0" hangingPunct="1">
        <a:lnSpc>
          <a:spcPts val="1900"/>
        </a:lnSpc>
        <a:spcBef>
          <a:spcPts val="1400"/>
        </a:spcBef>
        <a:spcAft>
          <a:spcPts val="600"/>
        </a:spcAft>
        <a:buFontTx/>
        <a:buNone/>
        <a:defRPr sz="1600" b="1" kern="1200">
          <a:solidFill>
            <a:schemeClr val="tx1"/>
          </a:solidFill>
          <a:latin typeface="+mn-lt"/>
          <a:ea typeface="+mn-ea"/>
          <a:cs typeface="+mn-cs"/>
        </a:defRPr>
      </a:lvl5pPr>
      <a:lvl6pPr marL="0" indent="0" algn="l" defTabSz="914400" rtl="0" eaLnBrk="1" latinLnBrk="0" hangingPunct="1">
        <a:lnSpc>
          <a:spcPts val="1200"/>
        </a:lnSpc>
        <a:spcBef>
          <a:spcPts val="600"/>
        </a:spcBef>
        <a:spcAft>
          <a:spcPts val="600"/>
        </a:spcAft>
        <a:buFontTx/>
        <a:buNone/>
        <a:defRPr sz="1130" b="1" kern="1200">
          <a:solidFill>
            <a:schemeClr val="tx1"/>
          </a:solidFill>
          <a:latin typeface="+mn-lt"/>
          <a:ea typeface="+mn-ea"/>
          <a:cs typeface="+mn-cs"/>
        </a:defRPr>
      </a:lvl6pPr>
      <a:lvl7pPr marL="0" indent="0" algn="l" defTabSz="914400" rtl="0" eaLnBrk="1" latinLnBrk="0" hangingPunct="1">
        <a:lnSpc>
          <a:spcPts val="1900"/>
        </a:lnSpc>
        <a:spcBef>
          <a:spcPts val="1200"/>
        </a:spcBef>
        <a:buFontTx/>
        <a:buNone/>
        <a:defRPr sz="1600" kern="1200">
          <a:solidFill>
            <a:schemeClr val="tx1"/>
          </a:solidFill>
          <a:latin typeface="Corbel" panose="020B0503020204020204" pitchFamily="34" charset="0"/>
          <a:ea typeface="+mn-ea"/>
          <a:cs typeface="+mn-cs"/>
        </a:defRPr>
      </a:lvl7pPr>
      <a:lvl8pPr marL="176213" indent="-176213" algn="l" defTabSz="914400" rtl="0" eaLnBrk="1" latinLnBrk="0" hangingPunct="1">
        <a:lnSpc>
          <a:spcPts val="1900"/>
        </a:lnSpc>
        <a:spcBef>
          <a:spcPts val="800"/>
        </a:spcBef>
        <a:buClr>
          <a:srgbClr val="CB4F5E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54013" indent="0" algn="l" defTabSz="914400" rtl="0" eaLnBrk="1" latinLnBrk="0" hangingPunct="1">
        <a:lnSpc>
          <a:spcPts val="1900"/>
        </a:lnSpc>
        <a:spcBef>
          <a:spcPts val="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9BCC6879-42EA-45FE-A9DC-5148175BCC1A}"/>
              </a:ext>
            </a:extLst>
          </p:cNvPr>
          <p:cNvSpPr/>
          <p:nvPr/>
        </p:nvSpPr>
        <p:spPr>
          <a:xfrm>
            <a:off x="7200000" y="0"/>
            <a:ext cx="1944000" cy="85105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E2146FD3-EBDC-7646-9DFB-DC2F290F742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0" y="1858049"/>
            <a:ext cx="9133913" cy="1861488"/>
          </a:xfrm>
          <a:prstGeom prst="rect">
            <a:avLst/>
          </a:prstGeom>
        </p:spPr>
        <p:txBody>
          <a:bodyPr vert="horz" lIns="540000" tIns="46800" rIns="540000" bIns="45720" rtlCol="0">
            <a:normAutofit/>
          </a:bodyPr>
          <a:lstStyle/>
          <a:p>
            <a:pPr lvl="0"/>
            <a:r>
              <a:rPr lang="fr-FR" dirty="0"/>
              <a:t>Titre H1</a:t>
            </a:r>
          </a:p>
          <a:p>
            <a:pPr lvl="1"/>
            <a:r>
              <a:rPr lang="fr-FR" dirty="0"/>
              <a:t>Titre H2</a:t>
            </a:r>
          </a:p>
          <a:p>
            <a:pPr lvl="2"/>
            <a:r>
              <a:rPr lang="fr-FR" dirty="0"/>
              <a:t>Titre H3</a:t>
            </a:r>
          </a:p>
          <a:p>
            <a:pPr lvl="3"/>
            <a:r>
              <a:rPr lang="fr-FR" dirty="0"/>
              <a:t>Titre H4</a:t>
            </a:r>
          </a:p>
          <a:p>
            <a:pPr lvl="4"/>
            <a:r>
              <a:rPr lang="fr-FR" dirty="0"/>
              <a:t>Titre H5</a:t>
            </a:r>
          </a:p>
          <a:p>
            <a:pPr lvl="5"/>
            <a:r>
              <a:rPr lang="fr-FR" dirty="0"/>
              <a:t>Pied de page</a:t>
            </a:r>
          </a:p>
          <a:p>
            <a:pPr lvl="6"/>
            <a:r>
              <a:rPr lang="fr-FR" dirty="0"/>
              <a:t>Texte P</a:t>
            </a:r>
          </a:p>
          <a:p>
            <a:pPr lvl="7"/>
            <a:r>
              <a:rPr lang="fr-FR" dirty="0"/>
              <a:t>Texte LI</a:t>
            </a:r>
          </a:p>
          <a:p>
            <a:pPr lvl="8"/>
            <a:r>
              <a:rPr lang="fr-FR" dirty="0"/>
              <a:t>Texte UL</a:t>
            </a:r>
          </a:p>
          <a:p>
            <a:pPr lvl="1"/>
            <a:endParaRPr lang="fr-FR" dirty="0"/>
          </a:p>
        </p:txBody>
      </p:sp>
      <p:pic>
        <p:nvPicPr>
          <p:cNvPr id="26" name="Image 25">
            <a:extLst>
              <a:ext uri="{FF2B5EF4-FFF2-40B4-BE49-F238E27FC236}">
                <a16:creationId xmlns:a16="http://schemas.microsoft.com/office/drawing/2014/main" id="{F6085B4C-0BE0-BD4B-9A3D-017AF6E017C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86066" y="219745"/>
            <a:ext cx="1498600" cy="406400"/>
          </a:xfrm>
          <a:prstGeom prst="rect">
            <a:avLst/>
          </a:prstGeom>
        </p:spPr>
      </p:pic>
      <p:sp>
        <p:nvSpPr>
          <p:cNvPr id="6" name="Espace réservé du titre 1">
            <a:extLst>
              <a:ext uri="{FF2B5EF4-FFF2-40B4-BE49-F238E27FC236}">
                <a16:creationId xmlns:a16="http://schemas.microsoft.com/office/drawing/2014/main" id="{E584223F-F2C6-E542-B652-CA9B99E162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" y="152945"/>
            <a:ext cx="7200000" cy="540000"/>
          </a:xfrm>
          <a:prstGeom prst="rect">
            <a:avLst/>
          </a:prstGeom>
        </p:spPr>
        <p:txBody>
          <a:bodyPr vert="horz" lIns="540000" tIns="45720" rIns="180000" bIns="45720" rtlCol="0" anchor="ctr">
            <a:normAutofit/>
          </a:bodyPr>
          <a:lstStyle/>
          <a:p>
            <a:r>
              <a:rPr lang="fr-FR" dirty="0"/>
              <a:t>Titre de la présentation - H1</a:t>
            </a:r>
          </a:p>
        </p:txBody>
      </p:sp>
      <p:cxnSp>
        <p:nvCxnSpPr>
          <p:cNvPr id="8" name="Connecteur droit 7">
            <a:extLst>
              <a:ext uri="{FF2B5EF4-FFF2-40B4-BE49-F238E27FC236}">
                <a16:creationId xmlns:a16="http://schemas.microsoft.com/office/drawing/2014/main" id="{05C65417-EC9C-43BC-90AA-34C82183F78D}"/>
              </a:ext>
            </a:extLst>
          </p:cNvPr>
          <p:cNvCxnSpPr/>
          <p:nvPr/>
        </p:nvCxnSpPr>
        <p:spPr>
          <a:xfrm>
            <a:off x="-13449" y="845307"/>
            <a:ext cx="9157449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736145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0" r:id="rId1"/>
  </p:sldLayoutIdLst>
  <p:hf hdr="0"/>
  <p:txStyles>
    <p:titleStyle>
      <a:lvl1pPr algn="l" defTabSz="914400" rtl="0" eaLnBrk="1" fontAlgn="t" latinLnBrk="0" hangingPunct="1">
        <a:lnSpc>
          <a:spcPts val="3000"/>
        </a:lnSpc>
        <a:spcBef>
          <a:spcPct val="0"/>
        </a:spcBef>
        <a:spcAft>
          <a:spcPts val="1400"/>
        </a:spcAft>
        <a:buNone/>
        <a:defRPr sz="3000" b="1" i="0" kern="1200" baseline="0">
          <a:solidFill>
            <a:schemeClr val="tx1"/>
          </a:solidFill>
          <a:latin typeface="Century Gothic" panose="020B0502020202020204" pitchFamily="34" charset="0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ts val="3000"/>
        </a:lnSpc>
        <a:spcBef>
          <a:spcPts val="0"/>
        </a:spcBef>
        <a:spcAft>
          <a:spcPts val="1400"/>
        </a:spcAft>
        <a:buFontTx/>
        <a:buNone/>
        <a:defRPr sz="3000" b="1" kern="1200" baseline="0">
          <a:solidFill>
            <a:schemeClr val="accent2"/>
          </a:solidFill>
          <a:latin typeface="+mn-lt"/>
          <a:ea typeface="+mn-ea"/>
          <a:cs typeface="+mn-cs"/>
        </a:defRPr>
      </a:lvl1pPr>
      <a:lvl2pPr marL="0" indent="0" algn="l" defTabSz="914400" rtl="0" eaLnBrk="1" latinLnBrk="0" hangingPunct="1">
        <a:lnSpc>
          <a:spcPts val="2300"/>
        </a:lnSpc>
        <a:spcBef>
          <a:spcPts val="0"/>
        </a:spcBef>
        <a:spcAft>
          <a:spcPts val="1400"/>
        </a:spcAft>
        <a:buFontTx/>
        <a:buNone/>
        <a:defRPr sz="2300" b="1" kern="1200">
          <a:solidFill>
            <a:schemeClr val="tx1"/>
          </a:solidFill>
          <a:latin typeface="+mn-lt"/>
          <a:ea typeface="+mn-ea"/>
          <a:cs typeface="+mn-cs"/>
        </a:defRPr>
      </a:lvl2pPr>
      <a:lvl3pPr marL="0" indent="0" algn="l" defTabSz="914400" rtl="0" eaLnBrk="1" latinLnBrk="0" hangingPunct="1">
        <a:lnSpc>
          <a:spcPts val="2200"/>
        </a:lnSpc>
        <a:spcBef>
          <a:spcPts val="0"/>
        </a:spcBef>
        <a:spcAft>
          <a:spcPts val="800"/>
        </a:spcAft>
        <a:buFontTx/>
        <a:buNone/>
        <a:defRPr sz="2000" b="1" kern="1200" baseline="0">
          <a:solidFill>
            <a:schemeClr val="accent3"/>
          </a:solidFill>
          <a:latin typeface="+mn-lt"/>
          <a:ea typeface="+mn-ea"/>
          <a:cs typeface="+mn-cs"/>
        </a:defRPr>
      </a:lvl3pPr>
      <a:lvl4pPr marL="0" indent="0" algn="l" defTabSz="914400" rtl="0" eaLnBrk="1" latinLnBrk="0" hangingPunct="1">
        <a:lnSpc>
          <a:spcPts val="2000"/>
        </a:lnSpc>
        <a:spcBef>
          <a:spcPts val="600"/>
        </a:spcBef>
        <a:spcAft>
          <a:spcPts val="600"/>
        </a:spcAft>
        <a:buFontTx/>
        <a:buNone/>
        <a:defRPr sz="1800" b="1" kern="1200" baseline="0">
          <a:solidFill>
            <a:schemeClr val="accent2"/>
          </a:solidFill>
          <a:latin typeface="+mn-lt"/>
          <a:ea typeface="+mn-ea"/>
          <a:cs typeface="+mn-cs"/>
        </a:defRPr>
      </a:lvl4pPr>
      <a:lvl5pPr marL="0" indent="0" algn="l" defTabSz="914400" rtl="0" eaLnBrk="1" latinLnBrk="0" hangingPunct="1">
        <a:lnSpc>
          <a:spcPts val="1900"/>
        </a:lnSpc>
        <a:spcBef>
          <a:spcPts val="1400"/>
        </a:spcBef>
        <a:spcAft>
          <a:spcPts val="600"/>
        </a:spcAft>
        <a:buFontTx/>
        <a:buNone/>
        <a:defRPr sz="1600" b="1" kern="1200">
          <a:solidFill>
            <a:schemeClr val="tx1"/>
          </a:solidFill>
          <a:latin typeface="+mn-lt"/>
          <a:ea typeface="+mn-ea"/>
          <a:cs typeface="+mn-cs"/>
        </a:defRPr>
      </a:lvl5pPr>
      <a:lvl6pPr marL="0" indent="0" algn="l" defTabSz="914400" rtl="0" eaLnBrk="1" latinLnBrk="0" hangingPunct="1">
        <a:lnSpc>
          <a:spcPts val="1200"/>
        </a:lnSpc>
        <a:spcBef>
          <a:spcPts val="600"/>
        </a:spcBef>
        <a:spcAft>
          <a:spcPts val="600"/>
        </a:spcAft>
        <a:buFontTx/>
        <a:buNone/>
        <a:defRPr sz="1130" b="1" kern="1200">
          <a:solidFill>
            <a:schemeClr val="tx1"/>
          </a:solidFill>
          <a:latin typeface="+mn-lt"/>
          <a:ea typeface="+mn-ea"/>
          <a:cs typeface="+mn-cs"/>
        </a:defRPr>
      </a:lvl6pPr>
      <a:lvl7pPr marL="0" indent="0" algn="l" defTabSz="914400" rtl="0" eaLnBrk="1" latinLnBrk="0" hangingPunct="1">
        <a:lnSpc>
          <a:spcPts val="1900"/>
        </a:lnSpc>
        <a:spcBef>
          <a:spcPts val="1200"/>
        </a:spcBef>
        <a:buFontTx/>
        <a:buNone/>
        <a:defRPr sz="1600" kern="1200">
          <a:solidFill>
            <a:schemeClr val="tx1"/>
          </a:solidFill>
          <a:latin typeface="Corbel" panose="020B0503020204020204" pitchFamily="34" charset="0"/>
          <a:ea typeface="+mn-ea"/>
          <a:cs typeface="+mn-cs"/>
        </a:defRPr>
      </a:lvl7pPr>
      <a:lvl8pPr marL="176213" indent="-176213" algn="l" defTabSz="914400" rtl="0" eaLnBrk="1" latinLnBrk="0" hangingPunct="1">
        <a:lnSpc>
          <a:spcPts val="1900"/>
        </a:lnSpc>
        <a:spcBef>
          <a:spcPts val="800"/>
        </a:spcBef>
        <a:buClr>
          <a:srgbClr val="CB4F5E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542925" indent="-188913" algn="l" defTabSz="914400" rtl="0" eaLnBrk="1" latinLnBrk="0" hangingPunct="1">
        <a:lnSpc>
          <a:spcPts val="1900"/>
        </a:lnSpc>
        <a:spcBef>
          <a:spcPts val="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6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2">
            <a:extLst>
              <a:ext uri="{FF2B5EF4-FFF2-40B4-BE49-F238E27FC236}">
                <a16:creationId xmlns:a16="http://schemas.microsoft.com/office/drawing/2014/main" id="{B04B2265-B1B2-8443-80B9-62658E527E7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709096" y="1789337"/>
            <a:ext cx="5725808" cy="32793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36581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8" r:id="rId1"/>
    <p:sldLayoutId id="2147483709" r:id="rId2"/>
    <p:sldLayoutId id="2147483710" r:id="rId3"/>
    <p:sldLayoutId id="2147483711" r:id="rId4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6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2">
            <a:extLst>
              <a:ext uri="{FF2B5EF4-FFF2-40B4-BE49-F238E27FC236}">
                <a16:creationId xmlns:a16="http://schemas.microsoft.com/office/drawing/2014/main" id="{81CEC447-46E5-2D45-947F-A629AC040C5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683000" y="3257550"/>
            <a:ext cx="1778000" cy="342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82745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3" r:id="rId1"/>
    <p:sldLayoutId id="2147483704" r:id="rId2"/>
    <p:sldLayoutId id="2147483705" r:id="rId3"/>
    <p:sldLayoutId id="2147483706" r:id="rId4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5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Espace réservé du titre 4">
            <a:extLst>
              <a:ext uri="{FF2B5EF4-FFF2-40B4-BE49-F238E27FC236}">
                <a16:creationId xmlns:a16="http://schemas.microsoft.com/office/drawing/2014/main" id="{3FD5BB00-BC02-4C74-99BE-A9CE77BEDB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8400" y="3736800"/>
            <a:ext cx="54072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fr-FR" dirty="0"/>
              <a:t>Titre de la présentation - H0</a:t>
            </a:r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5EADAAC2-F4E7-460C-A07F-405D87F7370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41867" y="538691"/>
            <a:ext cx="1882775" cy="1882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7344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2" r:id="rId1"/>
    <p:sldLayoutId id="2147483743" r:id="rId2"/>
    <p:sldLayoutId id="2147483744" r:id="rId3"/>
  </p:sldLayoutIdLst>
  <p:hf hdr="0"/>
  <p:txStyles>
    <p:titleStyle>
      <a:lvl1pPr algn="l" defTabSz="914400" rtl="0" eaLnBrk="1" fontAlgn="t" latinLnBrk="0" hangingPunct="1">
        <a:lnSpc>
          <a:spcPts val="3800"/>
        </a:lnSpc>
        <a:spcBef>
          <a:spcPct val="0"/>
        </a:spcBef>
        <a:spcAft>
          <a:spcPts val="0"/>
        </a:spcAft>
        <a:buNone/>
        <a:defRPr sz="4000" b="1" i="0" kern="1200" baseline="0">
          <a:solidFill>
            <a:schemeClr val="bg1"/>
          </a:solidFill>
          <a:latin typeface="Century Gothic" panose="020B0502020202020204" pitchFamily="34" charset="0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ts val="3000"/>
        </a:lnSpc>
        <a:spcBef>
          <a:spcPts val="0"/>
        </a:spcBef>
        <a:spcAft>
          <a:spcPts val="1400"/>
        </a:spcAft>
        <a:buFontTx/>
        <a:buNone/>
        <a:defRPr sz="3000" b="1" kern="1200" baseline="0">
          <a:solidFill>
            <a:srgbClr val="C00000"/>
          </a:solidFill>
          <a:latin typeface="+mn-lt"/>
          <a:ea typeface="+mn-ea"/>
          <a:cs typeface="+mn-cs"/>
        </a:defRPr>
      </a:lvl1pPr>
      <a:lvl2pPr marL="0" indent="0" algn="l" defTabSz="914400" rtl="0" eaLnBrk="1" latinLnBrk="0" hangingPunct="1">
        <a:lnSpc>
          <a:spcPts val="2300"/>
        </a:lnSpc>
        <a:spcBef>
          <a:spcPts val="0"/>
        </a:spcBef>
        <a:spcAft>
          <a:spcPts val="1400"/>
        </a:spcAft>
        <a:buFontTx/>
        <a:buNone/>
        <a:defRPr sz="2300" b="1" kern="1200">
          <a:solidFill>
            <a:schemeClr val="tx1"/>
          </a:solidFill>
          <a:latin typeface="+mn-lt"/>
          <a:ea typeface="+mn-ea"/>
          <a:cs typeface="+mn-cs"/>
        </a:defRPr>
      </a:lvl2pPr>
      <a:lvl3pPr marL="0" indent="0" algn="l" defTabSz="914400" rtl="0" eaLnBrk="1" latinLnBrk="0" hangingPunct="1">
        <a:lnSpc>
          <a:spcPts val="2200"/>
        </a:lnSpc>
        <a:spcBef>
          <a:spcPts val="0"/>
        </a:spcBef>
        <a:spcAft>
          <a:spcPts val="800"/>
        </a:spcAft>
        <a:buFontTx/>
        <a:buNone/>
        <a:defRPr sz="2000" b="1" kern="1200">
          <a:solidFill>
            <a:srgbClr val="C00000"/>
          </a:solidFill>
          <a:latin typeface="+mn-lt"/>
          <a:ea typeface="+mn-ea"/>
          <a:cs typeface="+mn-cs"/>
        </a:defRPr>
      </a:lvl3pPr>
      <a:lvl4pPr marL="0" indent="0" algn="l" defTabSz="914400" rtl="0" eaLnBrk="1" latinLnBrk="0" hangingPunct="1">
        <a:lnSpc>
          <a:spcPts val="2000"/>
        </a:lnSpc>
        <a:spcBef>
          <a:spcPts val="600"/>
        </a:spcBef>
        <a:spcAft>
          <a:spcPts val="600"/>
        </a:spcAft>
        <a:buFontTx/>
        <a:buNone/>
        <a:defRPr sz="1800" b="1" kern="1200">
          <a:solidFill>
            <a:srgbClr val="C00000"/>
          </a:solidFill>
          <a:latin typeface="+mn-lt"/>
          <a:ea typeface="+mn-ea"/>
          <a:cs typeface="+mn-cs"/>
        </a:defRPr>
      </a:lvl4pPr>
      <a:lvl5pPr marL="0" indent="0" algn="l" defTabSz="914400" rtl="0" eaLnBrk="1" latinLnBrk="0" hangingPunct="1">
        <a:lnSpc>
          <a:spcPts val="1900"/>
        </a:lnSpc>
        <a:spcBef>
          <a:spcPts val="0"/>
        </a:spcBef>
        <a:spcAft>
          <a:spcPts val="600"/>
        </a:spcAft>
        <a:buFontTx/>
        <a:buNone/>
        <a:defRPr sz="1600" b="1" kern="1200">
          <a:solidFill>
            <a:schemeClr val="tx1"/>
          </a:solidFill>
          <a:latin typeface="+mn-lt"/>
          <a:ea typeface="+mn-ea"/>
          <a:cs typeface="+mn-cs"/>
        </a:defRPr>
      </a:lvl5pPr>
      <a:lvl6pPr marL="0" indent="0" algn="l" defTabSz="914400" rtl="0" eaLnBrk="1" latinLnBrk="0" hangingPunct="1">
        <a:lnSpc>
          <a:spcPts val="1200"/>
        </a:lnSpc>
        <a:spcBef>
          <a:spcPts val="600"/>
        </a:spcBef>
        <a:spcAft>
          <a:spcPts val="600"/>
        </a:spcAft>
        <a:buFontTx/>
        <a:buNone/>
        <a:defRPr sz="1130" b="1" kern="1200">
          <a:solidFill>
            <a:schemeClr val="tx1"/>
          </a:solidFill>
          <a:latin typeface="+mn-lt"/>
          <a:ea typeface="+mn-ea"/>
          <a:cs typeface="+mn-cs"/>
        </a:defRPr>
      </a:lvl6pPr>
      <a:lvl7pPr marL="0" indent="0" algn="l" defTabSz="914400" rtl="0" eaLnBrk="1" latinLnBrk="0" hangingPunct="1">
        <a:lnSpc>
          <a:spcPts val="1900"/>
        </a:lnSpc>
        <a:spcBef>
          <a:spcPts val="1200"/>
        </a:spcBef>
        <a:buFontTx/>
        <a:buNone/>
        <a:defRPr sz="1600" kern="1200">
          <a:solidFill>
            <a:schemeClr val="tx1"/>
          </a:solidFill>
          <a:latin typeface="Corbel" panose="020B0503020204020204" pitchFamily="34" charset="0"/>
          <a:ea typeface="+mn-ea"/>
          <a:cs typeface="+mn-cs"/>
        </a:defRPr>
      </a:lvl7pPr>
      <a:lvl8pPr marL="176213" indent="-176213" algn="l" defTabSz="914400" rtl="0" eaLnBrk="1" latinLnBrk="0" hangingPunct="1">
        <a:lnSpc>
          <a:spcPts val="1900"/>
        </a:lnSpc>
        <a:spcBef>
          <a:spcPts val="8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54013" indent="0" algn="l" defTabSz="914400" rtl="0" eaLnBrk="1" latinLnBrk="0" hangingPunct="1">
        <a:lnSpc>
          <a:spcPts val="1900"/>
        </a:lnSpc>
        <a:spcBef>
          <a:spcPts val="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8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5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Espace réservé du titre 4">
            <a:extLst>
              <a:ext uri="{FF2B5EF4-FFF2-40B4-BE49-F238E27FC236}">
                <a16:creationId xmlns:a16="http://schemas.microsoft.com/office/drawing/2014/main" id="{3FD5BB00-BC02-4C74-99BE-A9CE77BEDB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8400" y="3736800"/>
            <a:ext cx="54072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fr-FR" dirty="0"/>
              <a:t>Titre de la présentation - H0</a:t>
            </a: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56AE0748-D080-4E0D-8A84-C73505A5CD2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41867" y="538691"/>
            <a:ext cx="1882775" cy="1882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84798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7" r:id="rId1"/>
    <p:sldLayoutId id="2147483748" r:id="rId2"/>
    <p:sldLayoutId id="2147483749" r:id="rId3"/>
  </p:sldLayoutIdLst>
  <p:hf hdr="0"/>
  <p:txStyles>
    <p:titleStyle>
      <a:lvl1pPr algn="l" defTabSz="914400" rtl="0" eaLnBrk="1" fontAlgn="t" latinLnBrk="0" hangingPunct="1">
        <a:lnSpc>
          <a:spcPts val="3800"/>
        </a:lnSpc>
        <a:spcBef>
          <a:spcPct val="0"/>
        </a:spcBef>
        <a:spcAft>
          <a:spcPts val="0"/>
        </a:spcAft>
        <a:buNone/>
        <a:defRPr sz="4000" b="1" i="0" kern="1200" baseline="0">
          <a:solidFill>
            <a:schemeClr val="bg1"/>
          </a:solidFill>
          <a:latin typeface="Century Gothic" panose="020B0502020202020204" pitchFamily="34" charset="0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ts val="3000"/>
        </a:lnSpc>
        <a:spcBef>
          <a:spcPts val="0"/>
        </a:spcBef>
        <a:spcAft>
          <a:spcPts val="1400"/>
        </a:spcAft>
        <a:buFontTx/>
        <a:buNone/>
        <a:defRPr sz="3000" b="1" kern="1200" baseline="0">
          <a:solidFill>
            <a:srgbClr val="C00000"/>
          </a:solidFill>
          <a:latin typeface="+mn-lt"/>
          <a:ea typeface="+mn-ea"/>
          <a:cs typeface="+mn-cs"/>
        </a:defRPr>
      </a:lvl1pPr>
      <a:lvl2pPr marL="0" indent="0" algn="l" defTabSz="914400" rtl="0" eaLnBrk="1" latinLnBrk="0" hangingPunct="1">
        <a:lnSpc>
          <a:spcPts val="2300"/>
        </a:lnSpc>
        <a:spcBef>
          <a:spcPts val="0"/>
        </a:spcBef>
        <a:spcAft>
          <a:spcPts val="1400"/>
        </a:spcAft>
        <a:buFontTx/>
        <a:buNone/>
        <a:defRPr sz="2300" b="1" kern="1200">
          <a:solidFill>
            <a:schemeClr val="tx1"/>
          </a:solidFill>
          <a:latin typeface="+mn-lt"/>
          <a:ea typeface="+mn-ea"/>
          <a:cs typeface="+mn-cs"/>
        </a:defRPr>
      </a:lvl2pPr>
      <a:lvl3pPr marL="0" indent="0" algn="l" defTabSz="914400" rtl="0" eaLnBrk="1" latinLnBrk="0" hangingPunct="1">
        <a:lnSpc>
          <a:spcPts val="2200"/>
        </a:lnSpc>
        <a:spcBef>
          <a:spcPts val="0"/>
        </a:spcBef>
        <a:spcAft>
          <a:spcPts val="800"/>
        </a:spcAft>
        <a:buFontTx/>
        <a:buNone/>
        <a:defRPr sz="2000" b="1" kern="1200">
          <a:solidFill>
            <a:srgbClr val="C00000"/>
          </a:solidFill>
          <a:latin typeface="+mn-lt"/>
          <a:ea typeface="+mn-ea"/>
          <a:cs typeface="+mn-cs"/>
        </a:defRPr>
      </a:lvl3pPr>
      <a:lvl4pPr marL="0" indent="0" algn="l" defTabSz="914400" rtl="0" eaLnBrk="1" latinLnBrk="0" hangingPunct="1">
        <a:lnSpc>
          <a:spcPts val="2000"/>
        </a:lnSpc>
        <a:spcBef>
          <a:spcPts val="600"/>
        </a:spcBef>
        <a:spcAft>
          <a:spcPts val="600"/>
        </a:spcAft>
        <a:buFontTx/>
        <a:buNone/>
        <a:defRPr sz="1800" b="1" kern="1200">
          <a:solidFill>
            <a:srgbClr val="C00000"/>
          </a:solidFill>
          <a:latin typeface="+mn-lt"/>
          <a:ea typeface="+mn-ea"/>
          <a:cs typeface="+mn-cs"/>
        </a:defRPr>
      </a:lvl4pPr>
      <a:lvl5pPr marL="0" indent="0" algn="l" defTabSz="914400" rtl="0" eaLnBrk="1" latinLnBrk="0" hangingPunct="1">
        <a:lnSpc>
          <a:spcPts val="1900"/>
        </a:lnSpc>
        <a:spcBef>
          <a:spcPts val="0"/>
        </a:spcBef>
        <a:spcAft>
          <a:spcPts val="600"/>
        </a:spcAft>
        <a:buFontTx/>
        <a:buNone/>
        <a:defRPr sz="1600" b="1" kern="1200">
          <a:solidFill>
            <a:schemeClr val="tx1"/>
          </a:solidFill>
          <a:latin typeface="+mn-lt"/>
          <a:ea typeface="+mn-ea"/>
          <a:cs typeface="+mn-cs"/>
        </a:defRPr>
      </a:lvl5pPr>
      <a:lvl6pPr marL="0" indent="0" algn="l" defTabSz="914400" rtl="0" eaLnBrk="1" latinLnBrk="0" hangingPunct="1">
        <a:lnSpc>
          <a:spcPts val="1200"/>
        </a:lnSpc>
        <a:spcBef>
          <a:spcPts val="600"/>
        </a:spcBef>
        <a:spcAft>
          <a:spcPts val="600"/>
        </a:spcAft>
        <a:buFontTx/>
        <a:buNone/>
        <a:defRPr sz="1130" b="1" kern="1200">
          <a:solidFill>
            <a:schemeClr val="tx1"/>
          </a:solidFill>
          <a:latin typeface="+mn-lt"/>
          <a:ea typeface="+mn-ea"/>
          <a:cs typeface="+mn-cs"/>
        </a:defRPr>
      </a:lvl6pPr>
      <a:lvl7pPr marL="0" indent="0" algn="l" defTabSz="914400" rtl="0" eaLnBrk="1" latinLnBrk="0" hangingPunct="1">
        <a:lnSpc>
          <a:spcPts val="1900"/>
        </a:lnSpc>
        <a:spcBef>
          <a:spcPts val="1200"/>
        </a:spcBef>
        <a:buFontTx/>
        <a:buNone/>
        <a:defRPr sz="1600" kern="1200">
          <a:solidFill>
            <a:schemeClr val="tx1"/>
          </a:solidFill>
          <a:latin typeface="Corbel" panose="020B0503020204020204" pitchFamily="34" charset="0"/>
          <a:ea typeface="+mn-ea"/>
          <a:cs typeface="+mn-cs"/>
        </a:defRPr>
      </a:lvl7pPr>
      <a:lvl8pPr marL="176213" indent="-176213" algn="l" defTabSz="914400" rtl="0" eaLnBrk="1" latinLnBrk="0" hangingPunct="1">
        <a:lnSpc>
          <a:spcPts val="1900"/>
        </a:lnSpc>
        <a:spcBef>
          <a:spcPts val="8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54013" indent="0" algn="l" defTabSz="914400" rtl="0" eaLnBrk="1" latinLnBrk="0" hangingPunct="1">
        <a:lnSpc>
          <a:spcPts val="1900"/>
        </a:lnSpc>
        <a:spcBef>
          <a:spcPts val="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9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gradFill>
          <a:gsLst>
            <a:gs pos="0">
              <a:srgbClr val="EB4E5F"/>
            </a:gs>
            <a:gs pos="50000">
              <a:srgbClr val="EB4E5F"/>
            </a:gs>
            <a:gs pos="100000">
              <a:srgbClr val="B11B39"/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E2146FD3-EBDC-7646-9DFB-DC2F290F742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0" y="1858048"/>
            <a:ext cx="9133913" cy="4227441"/>
          </a:xfrm>
          <a:prstGeom prst="rect">
            <a:avLst/>
          </a:prstGeom>
        </p:spPr>
        <p:txBody>
          <a:bodyPr vert="horz" lIns="540000" tIns="46800" rIns="540000" bIns="45720" rtlCol="0">
            <a:normAutofit/>
          </a:bodyPr>
          <a:lstStyle/>
          <a:p>
            <a:pPr lvl="0"/>
            <a:r>
              <a:rPr lang="fr-FR" dirty="0"/>
              <a:t>Titre H1</a:t>
            </a:r>
          </a:p>
          <a:p>
            <a:pPr lvl="1"/>
            <a:r>
              <a:rPr lang="fr-FR" dirty="0"/>
              <a:t>Titre H2</a:t>
            </a:r>
          </a:p>
          <a:p>
            <a:pPr lvl="2"/>
            <a:r>
              <a:rPr lang="fr-FR" dirty="0"/>
              <a:t>Titre H3</a:t>
            </a:r>
          </a:p>
          <a:p>
            <a:pPr lvl="3"/>
            <a:r>
              <a:rPr lang="fr-FR" dirty="0"/>
              <a:t>Titre H4</a:t>
            </a:r>
          </a:p>
          <a:p>
            <a:pPr lvl="4"/>
            <a:r>
              <a:rPr lang="fr-FR" dirty="0"/>
              <a:t>Titre H5</a:t>
            </a:r>
          </a:p>
          <a:p>
            <a:pPr lvl="5"/>
            <a:r>
              <a:rPr lang="fr-FR" dirty="0"/>
              <a:t>Pied de page</a:t>
            </a:r>
          </a:p>
          <a:p>
            <a:pPr lvl="6"/>
            <a:r>
              <a:rPr lang="fr-FR" dirty="0"/>
              <a:t>Texte P</a:t>
            </a:r>
          </a:p>
          <a:p>
            <a:pPr lvl="7"/>
            <a:r>
              <a:rPr lang="fr-FR" dirty="0"/>
              <a:t>Texte LI</a:t>
            </a:r>
          </a:p>
          <a:p>
            <a:pPr lvl="8"/>
            <a:r>
              <a:rPr lang="fr-FR" dirty="0"/>
              <a:t>Texte UL</a:t>
            </a:r>
          </a:p>
        </p:txBody>
      </p:sp>
      <p:pic>
        <p:nvPicPr>
          <p:cNvPr id="26" name="Image 25">
            <a:extLst>
              <a:ext uri="{FF2B5EF4-FFF2-40B4-BE49-F238E27FC236}">
                <a16:creationId xmlns:a16="http://schemas.microsoft.com/office/drawing/2014/main" id="{F6085B4C-0BE0-BD4B-9A3D-017AF6E017C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86066" y="219745"/>
            <a:ext cx="1498600" cy="406400"/>
          </a:xfrm>
          <a:prstGeom prst="rect">
            <a:avLst/>
          </a:prstGeom>
        </p:spPr>
      </p:pic>
      <p:sp>
        <p:nvSpPr>
          <p:cNvPr id="6" name="Espace réservé du titre 1">
            <a:extLst>
              <a:ext uri="{FF2B5EF4-FFF2-40B4-BE49-F238E27FC236}">
                <a16:creationId xmlns:a16="http://schemas.microsoft.com/office/drawing/2014/main" id="{E584223F-F2C6-E542-B652-CA9B99E162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" y="152945"/>
            <a:ext cx="7200000" cy="540000"/>
          </a:xfrm>
          <a:prstGeom prst="rect">
            <a:avLst/>
          </a:prstGeom>
        </p:spPr>
        <p:txBody>
          <a:bodyPr vert="horz" lIns="540000" tIns="45720" rIns="180000" bIns="45720" rtlCol="0" anchor="ctr">
            <a:normAutofit/>
          </a:bodyPr>
          <a:lstStyle/>
          <a:p>
            <a:r>
              <a:rPr lang="fr-FR" dirty="0"/>
              <a:t>Titre de la présentation - H1</a:t>
            </a:r>
          </a:p>
        </p:txBody>
      </p:sp>
    </p:spTree>
    <p:extLst>
      <p:ext uri="{BB962C8B-B14F-4D97-AF65-F5344CB8AC3E}">
        <p14:creationId xmlns:p14="http://schemas.microsoft.com/office/powerpoint/2010/main" val="34109048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1" r:id="rId1"/>
    <p:sldLayoutId id="2147483752" r:id="rId2"/>
  </p:sldLayoutIdLst>
  <p:hf hdr="0"/>
  <p:txStyles>
    <p:titleStyle>
      <a:lvl1pPr algn="l" defTabSz="914400" rtl="0" eaLnBrk="1" fontAlgn="t" latinLnBrk="0" hangingPunct="1">
        <a:lnSpc>
          <a:spcPts val="3000"/>
        </a:lnSpc>
        <a:spcBef>
          <a:spcPct val="0"/>
        </a:spcBef>
        <a:spcAft>
          <a:spcPts val="1400"/>
        </a:spcAft>
        <a:buNone/>
        <a:defRPr sz="3000" b="1" i="0" kern="1200" baseline="0">
          <a:solidFill>
            <a:schemeClr val="tx1"/>
          </a:solidFill>
          <a:latin typeface="Century Gothic" panose="020B0502020202020204" pitchFamily="34" charset="0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ts val="3000"/>
        </a:lnSpc>
        <a:spcBef>
          <a:spcPts val="0"/>
        </a:spcBef>
        <a:spcAft>
          <a:spcPts val="1400"/>
        </a:spcAft>
        <a:buFontTx/>
        <a:buNone/>
        <a:defRPr sz="3000" b="1" kern="1200" baseline="0">
          <a:solidFill>
            <a:srgbClr val="CB4F5E"/>
          </a:solidFill>
          <a:latin typeface="+mn-lt"/>
          <a:ea typeface="+mn-ea"/>
          <a:cs typeface="+mn-cs"/>
        </a:defRPr>
      </a:lvl1pPr>
      <a:lvl2pPr marL="0" indent="0" algn="l" defTabSz="914400" rtl="0" eaLnBrk="1" latinLnBrk="0" hangingPunct="1">
        <a:lnSpc>
          <a:spcPts val="2300"/>
        </a:lnSpc>
        <a:spcBef>
          <a:spcPts val="0"/>
        </a:spcBef>
        <a:spcAft>
          <a:spcPts val="1400"/>
        </a:spcAft>
        <a:buFontTx/>
        <a:buNone/>
        <a:defRPr sz="2300" b="1" kern="1200">
          <a:solidFill>
            <a:schemeClr val="tx1"/>
          </a:solidFill>
          <a:latin typeface="+mn-lt"/>
          <a:ea typeface="+mn-ea"/>
          <a:cs typeface="+mn-cs"/>
        </a:defRPr>
      </a:lvl2pPr>
      <a:lvl3pPr marL="0" indent="0" algn="l" defTabSz="914400" rtl="0" eaLnBrk="1" latinLnBrk="0" hangingPunct="1">
        <a:lnSpc>
          <a:spcPts val="2200"/>
        </a:lnSpc>
        <a:spcBef>
          <a:spcPts val="0"/>
        </a:spcBef>
        <a:spcAft>
          <a:spcPts val="800"/>
        </a:spcAft>
        <a:buFontTx/>
        <a:buNone/>
        <a:defRPr sz="2000" b="1" kern="1200">
          <a:solidFill>
            <a:srgbClr val="873245"/>
          </a:solidFill>
          <a:latin typeface="+mn-lt"/>
          <a:ea typeface="+mn-ea"/>
          <a:cs typeface="+mn-cs"/>
        </a:defRPr>
      </a:lvl3pPr>
      <a:lvl4pPr marL="0" indent="0" algn="l" defTabSz="914400" rtl="0" eaLnBrk="1" latinLnBrk="0" hangingPunct="1">
        <a:lnSpc>
          <a:spcPts val="2000"/>
        </a:lnSpc>
        <a:spcBef>
          <a:spcPts val="600"/>
        </a:spcBef>
        <a:spcAft>
          <a:spcPts val="600"/>
        </a:spcAft>
        <a:buFontTx/>
        <a:buNone/>
        <a:defRPr sz="1800" b="1" kern="1200">
          <a:solidFill>
            <a:srgbClr val="CB4F5E"/>
          </a:solidFill>
          <a:latin typeface="+mn-lt"/>
          <a:ea typeface="+mn-ea"/>
          <a:cs typeface="+mn-cs"/>
        </a:defRPr>
      </a:lvl4pPr>
      <a:lvl5pPr marL="0" indent="0" algn="l" defTabSz="914400" rtl="0" eaLnBrk="1" latinLnBrk="0" hangingPunct="1">
        <a:lnSpc>
          <a:spcPts val="1900"/>
        </a:lnSpc>
        <a:spcBef>
          <a:spcPts val="1400"/>
        </a:spcBef>
        <a:spcAft>
          <a:spcPts val="600"/>
        </a:spcAft>
        <a:buFontTx/>
        <a:buNone/>
        <a:defRPr sz="1600" b="1" kern="1200">
          <a:solidFill>
            <a:schemeClr val="tx1"/>
          </a:solidFill>
          <a:latin typeface="+mn-lt"/>
          <a:ea typeface="+mn-ea"/>
          <a:cs typeface="+mn-cs"/>
        </a:defRPr>
      </a:lvl5pPr>
      <a:lvl6pPr marL="0" indent="0" algn="l" defTabSz="914400" rtl="0" eaLnBrk="1" latinLnBrk="0" hangingPunct="1">
        <a:lnSpc>
          <a:spcPts val="1200"/>
        </a:lnSpc>
        <a:spcBef>
          <a:spcPts val="600"/>
        </a:spcBef>
        <a:spcAft>
          <a:spcPts val="600"/>
        </a:spcAft>
        <a:buFontTx/>
        <a:buNone/>
        <a:defRPr sz="1130" b="1" kern="1200">
          <a:solidFill>
            <a:schemeClr val="tx1"/>
          </a:solidFill>
          <a:latin typeface="+mn-lt"/>
          <a:ea typeface="+mn-ea"/>
          <a:cs typeface="+mn-cs"/>
        </a:defRPr>
      </a:lvl6pPr>
      <a:lvl7pPr marL="0" indent="0" algn="l" defTabSz="914400" rtl="0" eaLnBrk="1" latinLnBrk="0" hangingPunct="1">
        <a:lnSpc>
          <a:spcPts val="1900"/>
        </a:lnSpc>
        <a:spcBef>
          <a:spcPts val="1200"/>
        </a:spcBef>
        <a:buFontTx/>
        <a:buNone/>
        <a:defRPr sz="1600" kern="1200">
          <a:solidFill>
            <a:schemeClr val="tx1"/>
          </a:solidFill>
          <a:latin typeface="Corbel" panose="020B0503020204020204" pitchFamily="34" charset="0"/>
          <a:ea typeface="+mn-ea"/>
          <a:cs typeface="+mn-cs"/>
        </a:defRPr>
      </a:lvl7pPr>
      <a:lvl8pPr marL="176213" indent="-176213" algn="l" defTabSz="914400" rtl="0" eaLnBrk="1" latinLnBrk="0" hangingPunct="1">
        <a:lnSpc>
          <a:spcPts val="1900"/>
        </a:lnSpc>
        <a:spcBef>
          <a:spcPts val="800"/>
        </a:spcBef>
        <a:buClr>
          <a:srgbClr val="CB4F5E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54013" indent="0" algn="l" defTabSz="914400" rtl="0" eaLnBrk="1" latinLnBrk="0" hangingPunct="1">
        <a:lnSpc>
          <a:spcPts val="1900"/>
        </a:lnSpc>
        <a:spcBef>
          <a:spcPts val="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6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8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8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8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2" Type="http://schemas.openxmlformats.org/officeDocument/2006/relationships/hyperlink" Target="https://podcasts.apple.com/gb/podcast/john-collison-growing-the-internet-economy/id1154105909?i=1000478171547" TargetMode="External"/><Relationship Id="rId1" Type="http://schemas.openxmlformats.org/officeDocument/2006/relationships/slideLayout" Target="../slideLayouts/slideLayout8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8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8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8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8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6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8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19.jpg"/><Relationship Id="rId4" Type="http://schemas.openxmlformats.org/officeDocument/2006/relationships/image" Target="../media/image18.jpg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8.xml"/></Relationships>
</file>

<file path=ppt/slides/_rels/slide7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8.xml"/></Relationships>
</file>

<file path=ppt/slides/_rels/slide7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8.xml"/></Relationships>
</file>

<file path=ppt/slides/_rels/slide7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8.xml"/></Relationships>
</file>

<file path=ppt/slides/_rels/slide7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8.xml"/></Relationships>
</file>

<file path=ppt/slides/_rels/slide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8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8.xml"/></Relationships>
</file>

<file path=ppt/slides/_rels/slide8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8.xml"/></Relationships>
</file>

<file path=ppt/slides/_rels/slide8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8.xml"/></Relationships>
</file>

<file path=ppt/slides/_rels/slide8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8.xml"/></Relationships>
</file>

<file path=ppt/slides/_rels/slide8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8.xml"/></Relationships>
</file>

<file path=ppt/slides/_rels/slide8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8.xml"/></Relationships>
</file>

<file path=ppt/slides/_rels/slide8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8.xml"/></Relationships>
</file>

<file path=ppt/slides/_rels/slide8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8.xml"/></Relationships>
</file>

<file path=ppt/slides/_rels/slide8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8.xml"/></Relationships>
</file>

<file path=ppt/slides/_rels/slide8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9.xml"/></Relationships>
</file>

<file path=ppt/slides/_rels/slide9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8.xml"/></Relationships>
</file>

<file path=ppt/slides/_rels/slide9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8.xml"/></Relationships>
</file>

<file path=ppt/slides/_rels/slide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8.xml"/></Relationships>
</file>

<file path=ppt/slides/_rels/slide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BC1D8D4-3CF0-284A-81FB-A9FB075D43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8399" y="3736800"/>
            <a:ext cx="7814147" cy="1325563"/>
          </a:xfrm>
        </p:spPr>
        <p:txBody>
          <a:bodyPr/>
          <a:lstStyle/>
          <a:p>
            <a:r>
              <a:rPr lang="fr-FR" sz="2800" dirty="0"/>
              <a:t>International Financial </a:t>
            </a:r>
            <a:r>
              <a:rPr lang="fr-FR" sz="2800" dirty="0" err="1"/>
              <a:t>Accounting</a:t>
            </a:r>
            <a:endParaRPr lang="fr-FR" sz="2800" dirty="0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C0F184E4-E583-8D49-A2C0-0D82EA46A363}"/>
              </a:ext>
            </a:extLst>
          </p:cNvPr>
          <p:cNvSpPr>
            <a:spLocks noGrp="1"/>
          </p:cNvSpPr>
          <p:nvPr>
            <p:ph type="body" sz="quarter" idx="4294967295"/>
          </p:nvPr>
        </p:nvSpPr>
        <p:spPr>
          <a:xfrm>
            <a:off x="608399" y="4715494"/>
            <a:ext cx="5087938" cy="693738"/>
          </a:xfrm>
          <a:prstGeom prst="rect">
            <a:avLst/>
          </a:prstGeom>
        </p:spPr>
        <p:txBody>
          <a:bodyPr/>
          <a:lstStyle/>
          <a:p>
            <a:r>
              <a:rPr lang="fr-FR" dirty="0"/>
              <a:t>Dr Sean Power, ACA</a:t>
            </a:r>
          </a:p>
        </p:txBody>
      </p:sp>
    </p:spTree>
    <p:extLst>
      <p:ext uri="{BB962C8B-B14F-4D97-AF65-F5344CB8AC3E}">
        <p14:creationId xmlns:p14="http://schemas.microsoft.com/office/powerpoint/2010/main" val="1369657710"/>
      </p:ext>
    </p:extLst>
  </p:cSld>
  <p:clrMapOvr>
    <a:masterClrMapping/>
  </p:clrMapOvr>
  <p:transition>
    <p:fad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quarter" idx="13"/>
          </p:nvPr>
        </p:nvSpPr>
        <p:spPr>
          <a:xfrm>
            <a:off x="1622906" y="3013153"/>
            <a:ext cx="7118684" cy="540000"/>
          </a:xfrm>
        </p:spPr>
        <p:txBody>
          <a:bodyPr/>
          <a:lstStyle/>
          <a:p>
            <a:r>
              <a:rPr lang="fr-FR" dirty="0"/>
              <a:t>General </a:t>
            </a:r>
            <a:r>
              <a:rPr lang="fr-FR" dirty="0" err="1"/>
              <a:t>measurement</a:t>
            </a:r>
            <a:r>
              <a:rPr lang="fr-FR" dirty="0"/>
              <a:t> </a:t>
            </a:r>
            <a:r>
              <a:rPr lang="fr-FR" dirty="0" err="1"/>
              <a:t>tools</a:t>
            </a:r>
            <a:endParaRPr lang="fr-FR" dirty="0"/>
          </a:p>
          <a:p>
            <a:r>
              <a:rPr lang="fr-FR" sz="1600" b="0" dirty="0"/>
              <a:t>Common </a:t>
            </a:r>
            <a:r>
              <a:rPr lang="fr-FR" sz="1600" b="0" dirty="0" err="1"/>
              <a:t>tools</a:t>
            </a:r>
            <a:r>
              <a:rPr lang="fr-FR" sz="1600" b="0" dirty="0"/>
              <a:t>/concepts </a:t>
            </a:r>
            <a:r>
              <a:rPr lang="fr-FR" sz="1600" b="0" dirty="0" err="1"/>
              <a:t>used</a:t>
            </a:r>
            <a:r>
              <a:rPr lang="fr-FR" sz="1600" b="0" dirty="0"/>
              <a:t> </a:t>
            </a:r>
            <a:r>
              <a:rPr lang="fr-FR" sz="1600" b="0" dirty="0" err="1"/>
              <a:t>across</a:t>
            </a:r>
            <a:r>
              <a:rPr lang="fr-FR" sz="1600" b="0" dirty="0"/>
              <a:t> standards</a:t>
            </a:r>
          </a:p>
        </p:txBody>
      </p:sp>
    </p:spTree>
    <p:extLst>
      <p:ext uri="{BB962C8B-B14F-4D97-AF65-F5344CB8AC3E}">
        <p14:creationId xmlns:p14="http://schemas.microsoft.com/office/powerpoint/2010/main" val="1475883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>
                <a:solidFill>
                  <a:schemeClr val="accent2"/>
                </a:solidFill>
              </a:rPr>
              <a:t>Measuring</a:t>
            </a:r>
            <a:r>
              <a:rPr lang="fr-FR" dirty="0">
                <a:solidFill>
                  <a:schemeClr val="accent2"/>
                </a:solidFill>
              </a:rPr>
              <a:t> assets</a:t>
            </a:r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quarter" idx="13"/>
          </p:nvPr>
        </p:nvSpPr>
        <p:spPr>
          <a:xfrm>
            <a:off x="1480031" y="3251278"/>
            <a:ext cx="7118684" cy="540000"/>
          </a:xfrm>
        </p:spPr>
        <p:txBody>
          <a:bodyPr/>
          <a:lstStyle/>
          <a:p>
            <a:r>
              <a:rPr lang="fr-FR" dirty="0"/>
              <a:t>Entry vs exit value</a:t>
            </a:r>
          </a:p>
        </p:txBody>
      </p:sp>
    </p:spTree>
    <p:extLst>
      <p:ext uri="{BB962C8B-B14F-4D97-AF65-F5344CB8AC3E}">
        <p14:creationId xmlns:p14="http://schemas.microsoft.com/office/powerpoint/2010/main" val="166730595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171293"/>
            <a:ext cx="7122253" cy="600494"/>
          </a:xfrm>
          <a:solidFill>
            <a:schemeClr val="bg1"/>
          </a:solidFill>
        </p:spPr>
        <p:txBody>
          <a:bodyPr>
            <a:noAutofit/>
          </a:bodyPr>
          <a:lstStyle/>
          <a:p>
            <a:r>
              <a:rPr lang="en-GB" dirty="0">
                <a:solidFill>
                  <a:schemeClr val="accent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Measurement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8966" y="1276350"/>
            <a:ext cx="8246070" cy="5227086"/>
          </a:xfrm>
        </p:spPr>
        <p:txBody>
          <a:bodyPr>
            <a:normAutofit fontScale="92500"/>
          </a:bodyPr>
          <a:lstStyle/>
          <a:p>
            <a:pPr>
              <a:lnSpc>
                <a:spcPct val="120000"/>
              </a:lnSpc>
            </a:pPr>
            <a:r>
              <a:rPr lang="en-GB" sz="2600" b="0" dirty="0">
                <a:solidFill>
                  <a:schemeClr val="tx1"/>
                </a:solidFill>
                <a:cs typeface="Arial" panose="020B0604020202020204" pitchFamily="34" charset="0"/>
              </a:rPr>
              <a:t>Typically the standards for non-current assets permit two measurement bases: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GB" sz="2600" b="0" dirty="0">
                <a:solidFill>
                  <a:schemeClr val="accent2"/>
                </a:solidFill>
              </a:rPr>
              <a:t>Historical Cost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GB" sz="2600" b="0" dirty="0">
                <a:solidFill>
                  <a:schemeClr val="accent2"/>
                </a:solidFill>
              </a:rPr>
              <a:t>Fair Value</a:t>
            </a:r>
          </a:p>
          <a:p>
            <a:pPr marL="457200" lvl="1"/>
            <a:endParaRPr lang="en-GB" sz="2600" b="0" dirty="0">
              <a:solidFill>
                <a:schemeClr val="tx1"/>
              </a:solidFill>
            </a:endParaRPr>
          </a:p>
          <a:p>
            <a:pPr>
              <a:lnSpc>
                <a:spcPct val="120000"/>
              </a:lnSpc>
            </a:pPr>
            <a:r>
              <a:rPr lang="en-GB" sz="2600" b="0" dirty="0">
                <a:solidFill>
                  <a:schemeClr val="tx1"/>
                </a:solidFill>
              </a:rPr>
              <a:t>The method selected will impact on income statement / balance sheet differently</a:t>
            </a:r>
            <a:br>
              <a:rPr lang="en-GB" sz="2600" b="0" dirty="0">
                <a:solidFill>
                  <a:schemeClr val="tx1"/>
                </a:solidFill>
              </a:rPr>
            </a:br>
            <a:endParaRPr lang="en-GB" sz="2600" b="0" dirty="0">
              <a:solidFill>
                <a:schemeClr val="tx1"/>
              </a:solidFill>
            </a:endParaRPr>
          </a:p>
          <a:p>
            <a:pPr>
              <a:lnSpc>
                <a:spcPct val="120000"/>
              </a:lnSpc>
            </a:pPr>
            <a:r>
              <a:rPr lang="en-GB" sz="2600" b="0" dirty="0">
                <a:solidFill>
                  <a:schemeClr val="tx1"/>
                </a:solidFill>
              </a:rPr>
              <a:t>When analysing accounting information – be aware of the differences in accounting policies</a:t>
            </a:r>
          </a:p>
          <a:p>
            <a:pPr>
              <a:lnSpc>
                <a:spcPct val="120000"/>
              </a:lnSpc>
            </a:pPr>
            <a:endParaRPr lang="en-GB" b="0" dirty="0">
              <a:solidFill>
                <a:schemeClr val="tx1"/>
              </a:solidFill>
              <a:cs typeface="Arial" panose="020B0604020202020204" pitchFamily="34" charset="0"/>
            </a:endParaRPr>
          </a:p>
          <a:p>
            <a:pPr>
              <a:lnSpc>
                <a:spcPct val="120000"/>
              </a:lnSpc>
            </a:pPr>
            <a:endParaRPr lang="en-GB" b="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9188118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179685" y="-76200"/>
            <a:ext cx="7123410" cy="1018032"/>
          </a:xfrm>
        </p:spPr>
        <p:txBody>
          <a:bodyPr>
            <a:normAutofit/>
          </a:bodyPr>
          <a:lstStyle/>
          <a:p>
            <a:r>
              <a:rPr lang="en-GB" sz="3200" dirty="0">
                <a:solidFill>
                  <a:schemeClr val="accent2"/>
                </a:solidFill>
              </a:rPr>
              <a:t>Entry vs exit value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47651" y="1168273"/>
            <a:ext cx="8524874" cy="5375401"/>
          </a:xfrm>
        </p:spPr>
        <p:txBody>
          <a:bodyPr>
            <a:normAutofit/>
          </a:bodyPr>
          <a:lstStyle/>
          <a:p>
            <a:pPr lvl="2">
              <a:lnSpc>
                <a:spcPct val="110000"/>
              </a:lnSpc>
            </a:pPr>
            <a:endParaRPr lang="en-GB" b="0" dirty="0">
              <a:solidFill>
                <a:schemeClr val="tx1"/>
              </a:solidFill>
            </a:endParaRPr>
          </a:p>
          <a:p>
            <a:pPr lvl="2" algn="ctr">
              <a:lnSpc>
                <a:spcPct val="110000"/>
              </a:lnSpc>
            </a:pPr>
            <a:r>
              <a:rPr lang="en-GB" b="0" dirty="0">
                <a:solidFill>
                  <a:schemeClr val="tx1"/>
                </a:solidFill>
              </a:rPr>
              <a:t>Historical cost = entry price</a:t>
            </a:r>
          </a:p>
          <a:p>
            <a:pPr lvl="2" algn="ctr">
              <a:lnSpc>
                <a:spcPct val="110000"/>
              </a:lnSpc>
            </a:pPr>
            <a:r>
              <a:rPr lang="en-GB" sz="1600" b="0" dirty="0">
                <a:solidFill>
                  <a:schemeClr val="accent2"/>
                </a:solidFill>
              </a:rPr>
              <a:t>price you paid when you initially purchased the item</a:t>
            </a:r>
          </a:p>
          <a:p>
            <a:pPr lvl="2" algn="ctr">
              <a:lnSpc>
                <a:spcPct val="110000"/>
              </a:lnSpc>
            </a:pPr>
            <a:r>
              <a:rPr lang="en-GB" sz="1600" b="0" dirty="0">
                <a:solidFill>
                  <a:schemeClr val="accent2"/>
                </a:solidFill>
              </a:rPr>
              <a:t>i.e. the value of the asset when it </a:t>
            </a:r>
            <a:r>
              <a:rPr lang="en-GB" sz="1600" dirty="0">
                <a:solidFill>
                  <a:schemeClr val="accent2"/>
                </a:solidFill>
              </a:rPr>
              <a:t>entered</a:t>
            </a:r>
            <a:r>
              <a:rPr lang="en-GB" sz="1600" b="0" dirty="0">
                <a:solidFill>
                  <a:schemeClr val="accent2"/>
                </a:solidFill>
              </a:rPr>
              <a:t> the company</a:t>
            </a:r>
          </a:p>
          <a:p>
            <a:pPr lvl="2" algn="ctr">
              <a:lnSpc>
                <a:spcPct val="110000"/>
              </a:lnSpc>
            </a:pPr>
            <a:endParaRPr lang="en-GB" b="0" dirty="0">
              <a:solidFill>
                <a:schemeClr val="accent2"/>
              </a:solidFill>
            </a:endParaRPr>
          </a:p>
          <a:p>
            <a:pPr lvl="2" algn="ctr">
              <a:lnSpc>
                <a:spcPct val="110000"/>
              </a:lnSpc>
            </a:pPr>
            <a:r>
              <a:rPr lang="en-GB" b="0" dirty="0">
                <a:solidFill>
                  <a:schemeClr val="tx1"/>
                </a:solidFill>
              </a:rPr>
              <a:t>Fair value = exit price </a:t>
            </a:r>
          </a:p>
          <a:p>
            <a:pPr lvl="2" algn="ctr">
              <a:lnSpc>
                <a:spcPct val="110000"/>
              </a:lnSpc>
            </a:pPr>
            <a:r>
              <a:rPr lang="en-GB" sz="1600" b="0" dirty="0">
                <a:solidFill>
                  <a:schemeClr val="accent2"/>
                </a:solidFill>
              </a:rPr>
              <a:t>market price you would receive if you sold the item today</a:t>
            </a:r>
          </a:p>
          <a:p>
            <a:pPr lvl="2" algn="ctr">
              <a:lnSpc>
                <a:spcPct val="110000"/>
              </a:lnSpc>
            </a:pPr>
            <a:r>
              <a:rPr lang="en-GB" sz="1600" b="0" dirty="0">
                <a:solidFill>
                  <a:schemeClr val="accent2"/>
                </a:solidFill>
              </a:rPr>
              <a:t>i.e. the value you would receive for the asset if it </a:t>
            </a:r>
            <a:r>
              <a:rPr lang="en-GB" sz="1600" dirty="0">
                <a:solidFill>
                  <a:schemeClr val="accent2"/>
                </a:solidFill>
              </a:rPr>
              <a:t>exited</a:t>
            </a:r>
            <a:r>
              <a:rPr lang="en-GB" sz="1600" b="0" dirty="0">
                <a:solidFill>
                  <a:schemeClr val="accent2"/>
                </a:solidFill>
              </a:rPr>
              <a:t> the company</a:t>
            </a:r>
          </a:p>
          <a:p>
            <a:pPr lvl="2" algn="ctr">
              <a:lnSpc>
                <a:spcPct val="110000"/>
              </a:lnSpc>
            </a:pPr>
            <a:endParaRPr lang="en-GB" b="0" dirty="0">
              <a:solidFill>
                <a:schemeClr val="accent2"/>
              </a:solidFill>
            </a:endParaRPr>
          </a:p>
          <a:p>
            <a:pPr lvl="2" algn="ctr">
              <a:lnSpc>
                <a:spcPct val="110000"/>
              </a:lnSpc>
            </a:pPr>
            <a:r>
              <a:rPr lang="en-GB" b="0" dirty="0">
                <a:solidFill>
                  <a:schemeClr val="accent2"/>
                </a:solidFill>
              </a:rPr>
              <a:t>This logic will become important in a moment !</a:t>
            </a:r>
          </a:p>
          <a:p>
            <a:pPr lvl="2" algn="ctr">
              <a:lnSpc>
                <a:spcPct val="110000"/>
              </a:lnSpc>
            </a:pPr>
            <a:endParaRPr lang="en-GB" b="0" dirty="0">
              <a:solidFill>
                <a:schemeClr val="accent2"/>
              </a:solidFill>
            </a:endParaRPr>
          </a:p>
          <a:p>
            <a:pPr lvl="2" algn="ctr">
              <a:lnSpc>
                <a:spcPct val="110000"/>
              </a:lnSpc>
            </a:pPr>
            <a:endParaRPr lang="en-GB" b="0" dirty="0">
              <a:solidFill>
                <a:schemeClr val="accent2"/>
              </a:solidFill>
            </a:endParaRPr>
          </a:p>
          <a:p>
            <a:pPr lvl="2">
              <a:lnSpc>
                <a:spcPct val="110000"/>
              </a:lnSpc>
            </a:pPr>
            <a:endParaRPr lang="en-GB" b="0" dirty="0">
              <a:solidFill>
                <a:schemeClr val="accent2"/>
              </a:solidFill>
            </a:endParaRPr>
          </a:p>
          <a:p>
            <a:pPr lvl="2">
              <a:lnSpc>
                <a:spcPct val="110000"/>
              </a:lnSpc>
              <a:buFont typeface="Arial" panose="020B0604020202020204" pitchFamily="34" charset="0"/>
              <a:buChar char="•"/>
            </a:pPr>
            <a:endParaRPr lang="en-GB" b="0" dirty="0">
              <a:solidFill>
                <a:schemeClr val="accent2"/>
              </a:solidFill>
            </a:endParaRPr>
          </a:p>
          <a:p>
            <a:pPr lvl="2"/>
            <a:endParaRPr lang="en-GB" b="0" dirty="0">
              <a:solidFill>
                <a:schemeClr val="tx1"/>
              </a:solidFill>
            </a:endParaRPr>
          </a:p>
          <a:p>
            <a:pPr lvl="2"/>
            <a:endParaRPr lang="en-GB" b="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4766934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246360" y="0"/>
            <a:ext cx="8246070" cy="1018032"/>
          </a:xfrm>
        </p:spPr>
        <p:txBody>
          <a:bodyPr/>
          <a:lstStyle/>
          <a:p>
            <a:r>
              <a:rPr lang="en-GB" dirty="0">
                <a:solidFill>
                  <a:schemeClr val="accent2"/>
                </a:solidFill>
              </a:rPr>
              <a:t>Historical cost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47651" y="1168273"/>
            <a:ext cx="8454328" cy="5375401"/>
          </a:xfrm>
        </p:spPr>
        <p:txBody>
          <a:bodyPr>
            <a:normAutofit fontScale="70000" lnSpcReduction="20000"/>
          </a:bodyPr>
          <a:lstStyle/>
          <a:p>
            <a:pPr lvl="1"/>
            <a:r>
              <a:rPr lang="en-GB" b="0" dirty="0">
                <a:solidFill>
                  <a:schemeClr val="tx1"/>
                </a:solidFill>
              </a:rPr>
              <a:t>Item is measured at historical monetary cost at the purchase date</a:t>
            </a:r>
          </a:p>
          <a:p>
            <a:pPr lvl="1"/>
            <a:r>
              <a:rPr lang="en-GB" b="0" dirty="0">
                <a:solidFill>
                  <a:schemeClr val="tx1"/>
                </a:solidFill>
              </a:rPr>
              <a:t>The cost may differ from the current market value</a:t>
            </a:r>
          </a:p>
          <a:p>
            <a:pPr lvl="1"/>
            <a:r>
              <a:rPr lang="en-GB" b="0" dirty="0">
                <a:solidFill>
                  <a:schemeClr val="tx1"/>
                </a:solidFill>
              </a:rPr>
              <a:t>The item must be depreciated/amortised &amp; tested for impairment</a:t>
            </a:r>
          </a:p>
          <a:p>
            <a:pPr lvl="1"/>
            <a:endParaRPr lang="en-GB" b="0" dirty="0">
              <a:solidFill>
                <a:schemeClr val="tx1"/>
              </a:solidFill>
            </a:endParaRPr>
          </a:p>
          <a:p>
            <a:pPr lvl="1"/>
            <a:r>
              <a:rPr lang="en-GB" dirty="0">
                <a:solidFill>
                  <a:schemeClr val="tx1"/>
                </a:solidFill>
              </a:rPr>
              <a:t>Depreciation/amortisation</a:t>
            </a:r>
          </a:p>
          <a:p>
            <a:pPr marL="342900" lvl="1" indent="-342900">
              <a:buFont typeface="Arial" panose="020B0604020202020204" pitchFamily="34" charset="0"/>
              <a:buChar char="•"/>
            </a:pPr>
            <a:r>
              <a:rPr lang="en-GB" b="0" dirty="0">
                <a:solidFill>
                  <a:schemeClr val="tx1"/>
                </a:solidFill>
              </a:rPr>
              <a:t>Process to allocate cost of asset to income statement – to match the depletion of the resource to the revenues it helps to generate</a:t>
            </a:r>
          </a:p>
          <a:p>
            <a:pPr marL="342900" lvl="1" indent="-342900">
              <a:buFont typeface="Arial" panose="020B0604020202020204" pitchFamily="34" charset="0"/>
              <a:buChar char="•"/>
            </a:pPr>
            <a:r>
              <a:rPr lang="en-GB" b="0" dirty="0">
                <a:solidFill>
                  <a:schemeClr val="tx1"/>
                </a:solidFill>
              </a:rPr>
              <a:t>Total depreciation held in a contra-account on the balance sheet called </a:t>
            </a:r>
            <a:r>
              <a:rPr lang="en-GB" dirty="0">
                <a:solidFill>
                  <a:schemeClr val="tx1"/>
                </a:solidFill>
              </a:rPr>
              <a:t>Accumulated Depreciation</a:t>
            </a:r>
          </a:p>
          <a:p>
            <a:pPr marL="342900" lvl="1" indent="-342900">
              <a:buFont typeface="Arial" panose="020B0604020202020204" pitchFamily="34" charset="0"/>
              <a:buChar char="•"/>
            </a:pPr>
            <a:endParaRPr lang="en-GB" b="0" dirty="0">
              <a:solidFill>
                <a:schemeClr val="tx1"/>
              </a:solidFill>
            </a:endParaRPr>
          </a:p>
          <a:p>
            <a:pPr lvl="2"/>
            <a:r>
              <a:rPr lang="en-GB" dirty="0">
                <a:solidFill>
                  <a:schemeClr val="tx1"/>
                </a:solidFill>
              </a:rPr>
              <a:t>Impairment</a:t>
            </a:r>
          </a:p>
          <a:p>
            <a:pPr marL="342900" lvl="2" indent="-342900">
              <a:buFont typeface="Arial" panose="020B0604020202020204" pitchFamily="34" charset="0"/>
              <a:buChar char="•"/>
            </a:pPr>
            <a:r>
              <a:rPr lang="en-GB" b="0" dirty="0">
                <a:solidFill>
                  <a:schemeClr val="tx1"/>
                </a:solidFill>
              </a:rPr>
              <a:t>Under IAS 36:  test whether the cost of the asset is impaired i.e. needs to be written downwards</a:t>
            </a:r>
          </a:p>
        </p:txBody>
      </p:sp>
    </p:spTree>
    <p:extLst>
      <p:ext uri="{BB962C8B-B14F-4D97-AF65-F5344CB8AC3E}">
        <p14:creationId xmlns:p14="http://schemas.microsoft.com/office/powerpoint/2010/main" val="207895943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246360" y="0"/>
            <a:ext cx="8246070" cy="1018032"/>
          </a:xfrm>
        </p:spPr>
        <p:txBody>
          <a:bodyPr/>
          <a:lstStyle/>
          <a:p>
            <a:r>
              <a:rPr lang="en-GB" dirty="0">
                <a:solidFill>
                  <a:schemeClr val="accent2"/>
                </a:solidFill>
              </a:rPr>
              <a:t>Fair value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47651" y="1168273"/>
            <a:ext cx="8524874" cy="5375401"/>
          </a:xfrm>
        </p:spPr>
        <p:txBody>
          <a:bodyPr>
            <a:normAutofit/>
          </a:bodyPr>
          <a:lstStyle/>
          <a:p>
            <a:pPr lvl="2">
              <a:lnSpc>
                <a:spcPct val="100000"/>
              </a:lnSpc>
            </a:pPr>
            <a:r>
              <a:rPr lang="en-GB" sz="2000" b="0" dirty="0">
                <a:solidFill>
                  <a:schemeClr val="tx1"/>
                </a:solidFill>
              </a:rPr>
              <a:t>Item periodically measured based on current market price</a:t>
            </a:r>
          </a:p>
          <a:p>
            <a:pPr lvl="2">
              <a:lnSpc>
                <a:spcPct val="100000"/>
              </a:lnSpc>
            </a:pPr>
            <a:endParaRPr lang="en-GB" sz="2000" b="0" dirty="0">
              <a:solidFill>
                <a:schemeClr val="tx1"/>
              </a:solidFill>
            </a:endParaRPr>
          </a:p>
          <a:p>
            <a:pPr lvl="2">
              <a:lnSpc>
                <a:spcPct val="100000"/>
              </a:lnSpc>
            </a:pPr>
            <a:r>
              <a:rPr lang="en-GB" b="0" dirty="0">
                <a:solidFill>
                  <a:schemeClr val="tx1"/>
                </a:solidFill>
              </a:rPr>
              <a:t>Must follow the hierarchy in IFRS 13 – Fair Value Measurement when estimating fair value</a:t>
            </a:r>
            <a:endParaRPr lang="en-GB" sz="2000" b="0" dirty="0">
              <a:solidFill>
                <a:schemeClr val="tx1"/>
              </a:solidFill>
            </a:endParaRPr>
          </a:p>
          <a:p>
            <a:pPr lvl="2">
              <a:lnSpc>
                <a:spcPct val="100000"/>
              </a:lnSpc>
            </a:pPr>
            <a:endParaRPr lang="en-GB" sz="2000" b="0" dirty="0">
              <a:solidFill>
                <a:schemeClr val="tx1"/>
              </a:solidFill>
            </a:endParaRPr>
          </a:p>
          <a:p>
            <a:pPr lvl="2">
              <a:lnSpc>
                <a:spcPct val="100000"/>
              </a:lnSpc>
            </a:pPr>
            <a:r>
              <a:rPr lang="en-GB" b="0" dirty="0">
                <a:solidFill>
                  <a:schemeClr val="tx1"/>
                </a:solidFill>
              </a:rPr>
              <a:t>Accounting for a change in the fair value of an item between 2 measurement dates depends on the standard</a:t>
            </a:r>
            <a:endParaRPr lang="en-GB" sz="2000" b="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4174548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246360" y="0"/>
            <a:ext cx="7123410" cy="1018032"/>
          </a:xfrm>
        </p:spPr>
        <p:txBody>
          <a:bodyPr>
            <a:normAutofit/>
          </a:bodyPr>
          <a:lstStyle/>
          <a:p>
            <a:r>
              <a:rPr lang="en-GB" sz="2000" dirty="0">
                <a:solidFill>
                  <a:schemeClr val="accent2"/>
                </a:solidFill>
              </a:rPr>
              <a:t>Which measurement base is most appropriate?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47651" y="1168273"/>
            <a:ext cx="8524874" cy="5375401"/>
          </a:xfrm>
        </p:spPr>
        <p:txBody>
          <a:bodyPr>
            <a:normAutofit/>
          </a:bodyPr>
          <a:lstStyle/>
          <a:p>
            <a:pPr lvl="2">
              <a:lnSpc>
                <a:spcPct val="110000"/>
              </a:lnSpc>
            </a:pPr>
            <a:endParaRPr lang="en-GB" b="0" dirty="0">
              <a:solidFill>
                <a:schemeClr val="tx1"/>
              </a:solidFill>
            </a:endParaRPr>
          </a:p>
          <a:p>
            <a:pPr lvl="2">
              <a:lnSpc>
                <a:spcPct val="110000"/>
              </a:lnSpc>
            </a:pPr>
            <a:r>
              <a:rPr lang="en-GB" b="0" dirty="0">
                <a:solidFill>
                  <a:schemeClr val="tx1"/>
                </a:solidFill>
              </a:rPr>
              <a:t>It depends on the intended use of the asset</a:t>
            </a:r>
          </a:p>
          <a:p>
            <a:pPr lvl="2">
              <a:lnSpc>
                <a:spcPct val="110000"/>
              </a:lnSpc>
            </a:pPr>
            <a:endParaRPr lang="en-GB" b="0" dirty="0">
              <a:solidFill>
                <a:schemeClr val="tx1"/>
              </a:solidFill>
            </a:endParaRPr>
          </a:p>
          <a:p>
            <a:pPr lvl="2">
              <a:lnSpc>
                <a:spcPct val="110000"/>
              </a:lnSpc>
            </a:pPr>
            <a:r>
              <a:rPr lang="en-GB" sz="2000" b="0" dirty="0">
                <a:solidFill>
                  <a:schemeClr val="tx1"/>
                </a:solidFill>
              </a:rPr>
              <a:t>2 ways to recover the value of an asset:</a:t>
            </a:r>
          </a:p>
          <a:p>
            <a:pPr marL="457200" lvl="2" indent="-457200">
              <a:lnSpc>
                <a:spcPct val="110000"/>
              </a:lnSpc>
              <a:buFont typeface="+mj-lt"/>
              <a:buAutoNum type="arabicPeriod"/>
            </a:pPr>
            <a:r>
              <a:rPr lang="en-GB" sz="2000" b="0" dirty="0">
                <a:solidFill>
                  <a:schemeClr val="tx1"/>
                </a:solidFill>
              </a:rPr>
              <a:t>Use</a:t>
            </a:r>
          </a:p>
          <a:p>
            <a:pPr marL="457200" lvl="2" indent="-457200">
              <a:lnSpc>
                <a:spcPct val="110000"/>
              </a:lnSpc>
              <a:buFont typeface="+mj-lt"/>
              <a:buAutoNum type="arabicPeriod"/>
            </a:pPr>
            <a:r>
              <a:rPr lang="en-GB" b="0" dirty="0">
                <a:solidFill>
                  <a:schemeClr val="tx1"/>
                </a:solidFill>
              </a:rPr>
              <a:t>Sale</a:t>
            </a:r>
            <a:endParaRPr lang="en-GB" sz="2000" b="0" dirty="0">
              <a:solidFill>
                <a:schemeClr val="tx1"/>
              </a:solidFill>
            </a:endParaRPr>
          </a:p>
          <a:p>
            <a:pPr lvl="2">
              <a:lnSpc>
                <a:spcPct val="110000"/>
              </a:lnSpc>
            </a:pPr>
            <a:endParaRPr lang="en-GB" b="0" dirty="0">
              <a:solidFill>
                <a:schemeClr val="tx1"/>
              </a:solidFill>
            </a:endParaRPr>
          </a:p>
          <a:p>
            <a:pPr lvl="2">
              <a:lnSpc>
                <a:spcPct val="110000"/>
              </a:lnSpc>
            </a:pPr>
            <a:endParaRPr lang="en-GB" b="0" dirty="0">
              <a:solidFill>
                <a:schemeClr val="tx1"/>
              </a:solidFill>
            </a:endParaRPr>
          </a:p>
          <a:p>
            <a:pPr lvl="2" algn="ctr"/>
            <a:r>
              <a:rPr lang="en-GB" b="0" dirty="0">
                <a:solidFill>
                  <a:srgbClr val="0070C0"/>
                </a:solidFill>
              </a:rPr>
              <a:t>Which measurement base is most appropriate for use?</a:t>
            </a:r>
          </a:p>
          <a:p>
            <a:pPr lvl="2" algn="ctr"/>
            <a:br>
              <a:rPr lang="en-GB" b="0" dirty="0">
                <a:solidFill>
                  <a:srgbClr val="0070C0"/>
                </a:solidFill>
              </a:rPr>
            </a:br>
            <a:r>
              <a:rPr lang="en-GB" b="0" dirty="0">
                <a:solidFill>
                  <a:srgbClr val="0070C0"/>
                </a:solidFill>
              </a:rPr>
              <a:t>For sale?</a:t>
            </a:r>
          </a:p>
          <a:p>
            <a:pPr lvl="2"/>
            <a:endParaRPr lang="en-GB" b="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2829774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246360" y="0"/>
            <a:ext cx="7123410" cy="1018032"/>
          </a:xfrm>
        </p:spPr>
        <p:txBody>
          <a:bodyPr>
            <a:normAutofit/>
          </a:bodyPr>
          <a:lstStyle/>
          <a:p>
            <a:r>
              <a:rPr lang="en-GB" sz="2000" dirty="0">
                <a:solidFill>
                  <a:schemeClr val="accent2"/>
                </a:solidFill>
              </a:rPr>
              <a:t>Which measurement base is most appropriate?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47651" y="1168273"/>
            <a:ext cx="8524874" cy="5375401"/>
          </a:xfrm>
        </p:spPr>
        <p:txBody>
          <a:bodyPr>
            <a:normAutofit/>
          </a:bodyPr>
          <a:lstStyle/>
          <a:p>
            <a:pPr lvl="2">
              <a:lnSpc>
                <a:spcPct val="110000"/>
              </a:lnSpc>
            </a:pPr>
            <a:endParaRPr lang="en-GB" b="0" dirty="0">
              <a:solidFill>
                <a:schemeClr val="tx1"/>
              </a:solidFill>
            </a:endParaRPr>
          </a:p>
          <a:p>
            <a:pPr lvl="2" algn="ctr">
              <a:lnSpc>
                <a:spcPct val="110000"/>
              </a:lnSpc>
            </a:pPr>
            <a:r>
              <a:rPr lang="en-GB" dirty="0">
                <a:solidFill>
                  <a:schemeClr val="accent2"/>
                </a:solidFill>
              </a:rPr>
              <a:t>if you intend to deplete the asset through use </a:t>
            </a:r>
            <a:endParaRPr lang="en-GB" dirty="0">
              <a:solidFill>
                <a:schemeClr val="accent2"/>
              </a:solidFill>
              <a:sym typeface="Wingdings" panose="05000000000000000000" pitchFamily="2" charset="2"/>
            </a:endParaRPr>
          </a:p>
          <a:p>
            <a:pPr marL="342900" lvl="2" indent="-342900" algn="ctr">
              <a:lnSpc>
                <a:spcPct val="110000"/>
              </a:lnSpc>
              <a:buFont typeface="Wingdings" panose="05000000000000000000" pitchFamily="2" charset="2"/>
              <a:buChar char="à"/>
            </a:pPr>
            <a:endParaRPr lang="en-GB" b="0" dirty="0">
              <a:solidFill>
                <a:srgbClr val="0070C0"/>
              </a:solidFill>
              <a:sym typeface="Wingdings" panose="05000000000000000000" pitchFamily="2" charset="2"/>
            </a:endParaRPr>
          </a:p>
          <a:p>
            <a:pPr marL="342900" lvl="2" indent="-342900" algn="ctr">
              <a:lnSpc>
                <a:spcPct val="110000"/>
              </a:lnSpc>
              <a:buFont typeface="Wingdings" panose="05000000000000000000" pitchFamily="2" charset="2"/>
              <a:buChar char="à"/>
            </a:pPr>
            <a:endParaRPr lang="en-GB" b="0" dirty="0">
              <a:solidFill>
                <a:srgbClr val="0070C0"/>
              </a:solidFill>
              <a:sym typeface="Wingdings" panose="05000000000000000000" pitchFamily="2" charset="2"/>
            </a:endParaRPr>
          </a:p>
          <a:p>
            <a:pPr marL="342900" lvl="2" indent="-342900" algn="ctr">
              <a:lnSpc>
                <a:spcPct val="110000"/>
              </a:lnSpc>
              <a:buFont typeface="Wingdings" panose="05000000000000000000" pitchFamily="2" charset="2"/>
              <a:buChar char="à"/>
            </a:pPr>
            <a:endParaRPr lang="en-GB" b="0" dirty="0">
              <a:solidFill>
                <a:srgbClr val="0070C0"/>
              </a:solidFill>
              <a:sym typeface="Wingdings" panose="05000000000000000000" pitchFamily="2" charset="2"/>
            </a:endParaRPr>
          </a:p>
          <a:p>
            <a:pPr marL="342900" lvl="2" indent="-342900" algn="ctr">
              <a:lnSpc>
                <a:spcPct val="110000"/>
              </a:lnSpc>
              <a:buFont typeface="Wingdings" panose="05000000000000000000" pitchFamily="2" charset="2"/>
              <a:buChar char="à"/>
            </a:pPr>
            <a:endParaRPr lang="en-GB" b="0" dirty="0">
              <a:solidFill>
                <a:srgbClr val="0070C0"/>
              </a:solidFill>
              <a:sym typeface="Wingdings" panose="05000000000000000000" pitchFamily="2" charset="2"/>
            </a:endParaRPr>
          </a:p>
          <a:p>
            <a:pPr lvl="2" algn="ctr">
              <a:lnSpc>
                <a:spcPct val="110000"/>
              </a:lnSpc>
            </a:pPr>
            <a:r>
              <a:rPr lang="en-GB" dirty="0">
                <a:solidFill>
                  <a:schemeClr val="accent2"/>
                </a:solidFill>
                <a:sym typeface="Wingdings" panose="05000000000000000000" pitchFamily="2" charset="2"/>
              </a:rPr>
              <a:t>If you intend to sell the asset</a:t>
            </a:r>
          </a:p>
          <a:p>
            <a:pPr lvl="2" algn="ctr">
              <a:lnSpc>
                <a:spcPct val="110000"/>
              </a:lnSpc>
            </a:pPr>
            <a:endParaRPr lang="en-GB" b="0" dirty="0">
              <a:solidFill>
                <a:schemeClr val="tx1"/>
              </a:solidFill>
            </a:endParaRPr>
          </a:p>
          <a:p>
            <a:pPr lvl="2" algn="ctr">
              <a:lnSpc>
                <a:spcPct val="110000"/>
              </a:lnSpc>
            </a:pPr>
            <a:endParaRPr lang="en-GB" b="0" dirty="0">
              <a:solidFill>
                <a:schemeClr val="tx1"/>
              </a:solidFill>
            </a:endParaRPr>
          </a:p>
          <a:p>
            <a:pPr lvl="2">
              <a:lnSpc>
                <a:spcPct val="110000"/>
              </a:lnSpc>
            </a:pPr>
            <a:endParaRPr lang="en-GB" b="0" dirty="0">
              <a:solidFill>
                <a:schemeClr val="accent2"/>
              </a:solidFill>
            </a:endParaRPr>
          </a:p>
          <a:p>
            <a:pPr lvl="2">
              <a:lnSpc>
                <a:spcPct val="110000"/>
              </a:lnSpc>
              <a:buFont typeface="Arial" panose="020B0604020202020204" pitchFamily="34" charset="0"/>
              <a:buChar char="•"/>
            </a:pPr>
            <a:endParaRPr lang="en-GB" b="0" dirty="0">
              <a:solidFill>
                <a:schemeClr val="accent2"/>
              </a:solidFill>
            </a:endParaRPr>
          </a:p>
          <a:p>
            <a:pPr lvl="2"/>
            <a:endParaRPr lang="en-GB" b="0" dirty="0">
              <a:solidFill>
                <a:schemeClr val="tx1"/>
              </a:solidFill>
            </a:endParaRPr>
          </a:p>
          <a:p>
            <a:pPr lvl="2"/>
            <a:endParaRPr lang="en-GB" b="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7202561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>
                <a:solidFill>
                  <a:schemeClr val="accent2"/>
                </a:solidFill>
              </a:rPr>
              <a:t>Measuring</a:t>
            </a:r>
            <a:r>
              <a:rPr lang="fr-FR" dirty="0">
                <a:solidFill>
                  <a:schemeClr val="accent2"/>
                </a:solidFill>
              </a:rPr>
              <a:t> assets</a:t>
            </a:r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quarter" idx="13"/>
          </p:nvPr>
        </p:nvSpPr>
        <p:spPr>
          <a:xfrm>
            <a:off x="1480031" y="3251278"/>
            <a:ext cx="7118684" cy="540000"/>
          </a:xfrm>
        </p:spPr>
        <p:txBody>
          <a:bodyPr/>
          <a:lstStyle/>
          <a:p>
            <a:r>
              <a:rPr lang="fr-FR" dirty="0" err="1"/>
              <a:t>Fair</a:t>
            </a:r>
            <a:r>
              <a:rPr lang="fr-FR" dirty="0"/>
              <a:t> value </a:t>
            </a:r>
            <a:r>
              <a:rPr lang="fr-FR" dirty="0" err="1"/>
              <a:t>measurement</a:t>
            </a:r>
            <a:r>
              <a:rPr lang="fr-FR" dirty="0"/>
              <a:t> (IFRS 13)</a:t>
            </a:r>
          </a:p>
        </p:txBody>
      </p:sp>
    </p:spTree>
    <p:extLst>
      <p:ext uri="{BB962C8B-B14F-4D97-AF65-F5344CB8AC3E}">
        <p14:creationId xmlns:p14="http://schemas.microsoft.com/office/powerpoint/2010/main" val="45640141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8246070" cy="1018032"/>
          </a:xfrm>
        </p:spPr>
        <p:txBody>
          <a:bodyPr/>
          <a:lstStyle/>
          <a:p>
            <a:r>
              <a:rPr lang="en-GB" dirty="0">
                <a:solidFill>
                  <a:srgbClr val="FF0000"/>
                </a:solidFill>
              </a:rPr>
              <a:t>Fair value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76225" y="1018032"/>
            <a:ext cx="8705850" cy="5261455"/>
          </a:xfrm>
        </p:spPr>
        <p:txBody>
          <a:bodyPr>
            <a:normAutofit fontScale="47500" lnSpcReduction="20000"/>
          </a:bodyPr>
          <a:lstStyle/>
          <a:p>
            <a:pPr>
              <a:lnSpc>
                <a:spcPct val="120000"/>
              </a:lnSpc>
            </a:pPr>
            <a:r>
              <a:rPr lang="en-GB" b="0" dirty="0">
                <a:solidFill>
                  <a:schemeClr val="tx1"/>
                </a:solidFill>
              </a:rPr>
              <a:t>Examples of IFRSs that require ‘fair value’ measurement in certain circumstances :</a:t>
            </a:r>
          </a:p>
          <a:p>
            <a:pPr marL="3429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GB" b="0" dirty="0">
                <a:solidFill>
                  <a:schemeClr val="tx1"/>
                </a:solidFill>
              </a:rPr>
              <a:t>IFRS 5 – Non-Current Assets Held for Sale and Discontinued Operations</a:t>
            </a:r>
          </a:p>
          <a:p>
            <a:pPr marL="3429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GB" b="0" dirty="0">
                <a:solidFill>
                  <a:schemeClr val="tx1"/>
                </a:solidFill>
              </a:rPr>
              <a:t>IFRS 15 – Revenue from Contracts with Customers</a:t>
            </a:r>
          </a:p>
          <a:p>
            <a:pPr marL="3429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GB" b="0" dirty="0">
                <a:solidFill>
                  <a:schemeClr val="tx1"/>
                </a:solidFill>
              </a:rPr>
              <a:t>IAS 16 – Property, Plant &amp; Equipment</a:t>
            </a:r>
          </a:p>
          <a:p>
            <a:pPr marL="3429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GB" b="0" dirty="0">
                <a:solidFill>
                  <a:schemeClr val="tx1"/>
                </a:solidFill>
              </a:rPr>
              <a:t>IAS 19 – Employee Benefits</a:t>
            </a:r>
          </a:p>
          <a:p>
            <a:pPr marL="3429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GB" b="0" dirty="0">
                <a:solidFill>
                  <a:schemeClr val="tx1"/>
                </a:solidFill>
              </a:rPr>
              <a:t>IAS 36 – Impairment of Assets</a:t>
            </a:r>
          </a:p>
          <a:p>
            <a:pPr marL="3429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GB" b="0" dirty="0">
                <a:solidFill>
                  <a:schemeClr val="tx1"/>
                </a:solidFill>
              </a:rPr>
              <a:t>IAS 38 – Intangible Assets</a:t>
            </a:r>
          </a:p>
          <a:p>
            <a:pPr marL="3429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GB" b="0" dirty="0">
                <a:solidFill>
                  <a:schemeClr val="tx1"/>
                </a:solidFill>
              </a:rPr>
              <a:t>IAS 40 – Investment Property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GB" b="0" dirty="0">
                <a:solidFill>
                  <a:schemeClr val="tx1"/>
                </a:solidFill>
              </a:rPr>
              <a:t> </a:t>
            </a:r>
          </a:p>
          <a:p>
            <a:pPr>
              <a:lnSpc>
                <a:spcPct val="120000"/>
              </a:lnSpc>
            </a:pPr>
            <a:r>
              <a:rPr lang="en-GB" b="0" dirty="0">
                <a:solidFill>
                  <a:schemeClr val="tx1"/>
                </a:solidFill>
              </a:rPr>
              <a:t>Examples of standards that require fair value measurement by reference to another standard:</a:t>
            </a:r>
          </a:p>
          <a:p>
            <a:pPr marL="3429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GB" b="0" dirty="0">
                <a:solidFill>
                  <a:schemeClr val="tx1"/>
                </a:solidFill>
              </a:rPr>
              <a:t>IAS 2 – Inventories</a:t>
            </a:r>
          </a:p>
          <a:p>
            <a:pPr marL="3429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GB" b="0" dirty="0">
                <a:solidFill>
                  <a:schemeClr val="tx1"/>
                </a:solidFill>
              </a:rPr>
              <a:t>IFRS 7 – Financial Instruments: Disclosures</a:t>
            </a:r>
          </a:p>
          <a:p>
            <a:pPr marL="3429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GB" b="0" dirty="0">
                <a:solidFill>
                  <a:schemeClr val="tx1"/>
                </a:solidFill>
              </a:rPr>
              <a:t>IAS 21 – The Effects of Changes in Foreign Exchange Rates</a:t>
            </a:r>
          </a:p>
          <a:p>
            <a:pPr marL="3429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GB" b="0" dirty="0">
                <a:solidFill>
                  <a:schemeClr val="tx1"/>
                </a:solidFill>
              </a:rPr>
              <a:t>IAS 28 – Investments in Associates and Joint Ventures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59759396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65F230F6-36B8-4110-93B6-60431FA96E8F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629174" y="2909258"/>
            <a:ext cx="7323589" cy="1039483"/>
          </a:xfrm>
        </p:spPr>
        <p:txBody>
          <a:bodyPr/>
          <a:lstStyle/>
          <a:p>
            <a:pPr algn="ctr"/>
            <a:r>
              <a:rPr lang="en-GB" sz="2800" dirty="0"/>
              <a:t>Balance sheet</a:t>
            </a:r>
            <a:endParaRPr lang="fr-FR" sz="2800" dirty="0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BA93026A-D229-7646-BAA2-23BCD5D1702F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0" y="269875"/>
            <a:ext cx="7199313" cy="539750"/>
          </a:xfrm>
        </p:spPr>
        <p:txBody>
          <a:bodyPr/>
          <a:lstStyle/>
          <a:p>
            <a:r>
              <a:rPr lang="en-GB" sz="3200" b="0" dirty="0">
                <a:solidFill>
                  <a:schemeClr val="bg1"/>
                </a:solidFill>
              </a:rPr>
              <a:t>Session 2</a:t>
            </a:r>
            <a:endParaRPr lang="fr-FR" sz="3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5242599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303510" y="0"/>
            <a:ext cx="8246070" cy="1018032"/>
          </a:xfrm>
        </p:spPr>
        <p:txBody>
          <a:bodyPr/>
          <a:lstStyle/>
          <a:p>
            <a:r>
              <a:rPr lang="en-GB" dirty="0">
                <a:solidFill>
                  <a:schemeClr val="accent2"/>
                </a:solidFill>
              </a:rPr>
              <a:t>Fair value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09551" y="1018032"/>
            <a:ext cx="8696324" cy="5261455"/>
          </a:xfrm>
        </p:spPr>
        <p:txBody>
          <a:bodyPr>
            <a:noAutofit/>
          </a:bodyPr>
          <a:lstStyle/>
          <a:p>
            <a:pPr>
              <a:lnSpc>
                <a:spcPct val="100000"/>
              </a:lnSpc>
            </a:pPr>
            <a:r>
              <a:rPr lang="en-GB" sz="1900" b="0" dirty="0">
                <a:solidFill>
                  <a:schemeClr val="tx1"/>
                </a:solidFill>
              </a:rPr>
              <a:t>Prior to IFRS 13, guidance on measurement &amp; disclosure of ‘fair value’ scattered across various IFRSs and:</a:t>
            </a:r>
          </a:p>
          <a:p>
            <a:pPr marL="342900" lvl="1" indent="-3429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GB" sz="1900" b="0" dirty="0">
                <a:solidFill>
                  <a:schemeClr val="tx1"/>
                </a:solidFill>
              </a:rPr>
              <a:t>Not always consistent between IFRSs</a:t>
            </a:r>
          </a:p>
          <a:p>
            <a:pPr marL="342900" lvl="1" indent="-3429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GB" sz="1900" b="0" dirty="0">
                <a:solidFill>
                  <a:schemeClr val="tx1"/>
                </a:solidFill>
              </a:rPr>
              <a:t>Incomplete as it did </a:t>
            </a:r>
            <a:r>
              <a:rPr lang="en-GB" sz="1900" b="0" u="sng" dirty="0">
                <a:solidFill>
                  <a:schemeClr val="tx1"/>
                </a:solidFill>
              </a:rPr>
              <a:t>not</a:t>
            </a:r>
            <a:r>
              <a:rPr lang="en-GB" sz="1900" b="0" dirty="0">
                <a:solidFill>
                  <a:schemeClr val="tx1"/>
                </a:solidFill>
              </a:rPr>
              <a:t> provide a clear measurement objective nor a robust measurement framework</a:t>
            </a:r>
          </a:p>
          <a:p>
            <a:pPr>
              <a:lnSpc>
                <a:spcPct val="100000"/>
              </a:lnSpc>
            </a:pPr>
            <a:endParaRPr lang="en-GB" sz="1900" b="0" dirty="0">
              <a:solidFill>
                <a:schemeClr val="tx1"/>
              </a:solidFill>
            </a:endParaRPr>
          </a:p>
          <a:p>
            <a:pPr>
              <a:lnSpc>
                <a:spcPct val="100000"/>
              </a:lnSpc>
            </a:pPr>
            <a:r>
              <a:rPr lang="en-GB" sz="1900" b="0" dirty="0">
                <a:solidFill>
                  <a:schemeClr val="tx1"/>
                </a:solidFill>
              </a:rPr>
              <a:t>Not having a single set of guidance for ‘fair value’ measurement and disclosure:</a:t>
            </a:r>
          </a:p>
          <a:p>
            <a:pPr marL="342900" lvl="1" indent="-3429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GB" sz="1900" b="0" dirty="0">
                <a:solidFill>
                  <a:schemeClr val="tx1"/>
                </a:solidFill>
              </a:rPr>
              <a:t>Added unnecessary complexity to the IFRSs and </a:t>
            </a:r>
          </a:p>
          <a:p>
            <a:pPr marL="342900" lvl="1" indent="-3429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GB" sz="1900" b="0" dirty="0">
                <a:solidFill>
                  <a:schemeClr val="tx1"/>
                </a:solidFill>
              </a:rPr>
              <a:t>Contributed to diversity of accounting practice</a:t>
            </a:r>
          </a:p>
          <a:p>
            <a:pPr>
              <a:lnSpc>
                <a:spcPct val="100000"/>
              </a:lnSpc>
            </a:pPr>
            <a:endParaRPr lang="en-GB" sz="1900" b="0" dirty="0">
              <a:solidFill>
                <a:schemeClr val="tx1"/>
              </a:solidFill>
            </a:endParaRPr>
          </a:p>
          <a:p>
            <a:pPr>
              <a:lnSpc>
                <a:spcPct val="100000"/>
              </a:lnSpc>
            </a:pPr>
            <a:r>
              <a:rPr lang="en-GB" sz="1900" b="0" dirty="0">
                <a:solidFill>
                  <a:schemeClr val="tx1"/>
                </a:solidFill>
              </a:rPr>
              <a:t>In May 2011, the IASB issued a single, standard (IFRS 13) which consolidates and provides guidance on ‘fair value’ measurement and disclosure.</a:t>
            </a:r>
          </a:p>
        </p:txBody>
      </p:sp>
    </p:spTree>
    <p:extLst>
      <p:ext uri="{BB962C8B-B14F-4D97-AF65-F5344CB8AC3E}">
        <p14:creationId xmlns:p14="http://schemas.microsoft.com/office/powerpoint/2010/main" val="228692706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151110" y="69497"/>
            <a:ext cx="8246070" cy="1018032"/>
          </a:xfrm>
        </p:spPr>
        <p:txBody>
          <a:bodyPr>
            <a:normAutofit/>
          </a:bodyPr>
          <a:lstStyle/>
          <a:p>
            <a:r>
              <a:rPr lang="en-GB" dirty="0">
                <a:solidFill>
                  <a:schemeClr val="accent2"/>
                </a:solidFill>
              </a:rPr>
              <a:t>Key Definitions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47649" y="1238250"/>
            <a:ext cx="8601075" cy="5041237"/>
          </a:xfrm>
        </p:spPr>
        <p:txBody>
          <a:bodyPr>
            <a:normAutofit fontScale="92500" lnSpcReduction="10000"/>
          </a:bodyPr>
          <a:lstStyle/>
          <a:p>
            <a:pPr>
              <a:lnSpc>
                <a:spcPct val="120000"/>
              </a:lnSpc>
            </a:pPr>
            <a:r>
              <a:rPr lang="en-GB" dirty="0">
                <a:solidFill>
                  <a:schemeClr val="accent2"/>
                </a:solidFill>
              </a:rPr>
              <a:t>‘Active market’:</a:t>
            </a:r>
            <a:r>
              <a:rPr lang="en-GB" b="0" dirty="0">
                <a:solidFill>
                  <a:schemeClr val="accent2"/>
                </a:solidFill>
              </a:rPr>
              <a:t>	</a:t>
            </a:r>
          </a:p>
          <a:p>
            <a:pPr lvl="1">
              <a:lnSpc>
                <a:spcPct val="120000"/>
              </a:lnSpc>
            </a:pPr>
            <a:r>
              <a:rPr lang="en-GB" b="0" dirty="0">
                <a:solidFill>
                  <a:schemeClr val="tx1"/>
                </a:solidFill>
              </a:rPr>
              <a:t>a market in which transactions for the asset or liability take place with sufficient frequency and volume to provide pricing information on an ongoing basis</a:t>
            </a:r>
          </a:p>
          <a:p>
            <a:pPr>
              <a:lnSpc>
                <a:spcPct val="120000"/>
              </a:lnSpc>
            </a:pPr>
            <a:endParaRPr lang="en-GB" b="0" dirty="0">
              <a:solidFill>
                <a:schemeClr val="tx1"/>
              </a:solidFill>
            </a:endParaRPr>
          </a:p>
          <a:p>
            <a:pPr>
              <a:lnSpc>
                <a:spcPct val="120000"/>
              </a:lnSpc>
            </a:pPr>
            <a:r>
              <a:rPr lang="en-GB" dirty="0">
                <a:solidFill>
                  <a:schemeClr val="accent2"/>
                </a:solidFill>
              </a:rPr>
              <a:t>‘Entry price’:</a:t>
            </a:r>
            <a:r>
              <a:rPr lang="en-GB" dirty="0">
                <a:solidFill>
                  <a:schemeClr val="tx1"/>
                </a:solidFill>
              </a:rPr>
              <a:t>	</a:t>
            </a:r>
          </a:p>
          <a:p>
            <a:pPr lvl="1">
              <a:lnSpc>
                <a:spcPct val="120000"/>
              </a:lnSpc>
            </a:pPr>
            <a:r>
              <a:rPr lang="en-GB" b="0" dirty="0">
                <a:solidFill>
                  <a:schemeClr val="tx1"/>
                </a:solidFill>
              </a:rPr>
              <a:t>an estimate of the price that you would pay to buy an asset or receive to assume a liability</a:t>
            </a:r>
          </a:p>
          <a:p>
            <a:pPr lvl="1">
              <a:lnSpc>
                <a:spcPct val="120000"/>
              </a:lnSpc>
            </a:pPr>
            <a:r>
              <a:rPr lang="en-GB" b="0" dirty="0">
                <a:solidFill>
                  <a:schemeClr val="tx1"/>
                </a:solidFill>
              </a:rPr>
              <a:t>It is the price that would be paid when the asset/liability is </a:t>
            </a:r>
            <a:r>
              <a:rPr lang="en-GB" b="0" i="1" u="sng" dirty="0">
                <a:solidFill>
                  <a:schemeClr val="tx1"/>
                </a:solidFill>
              </a:rPr>
              <a:t>entering</a:t>
            </a:r>
            <a:r>
              <a:rPr lang="en-GB" b="0" dirty="0">
                <a:solidFill>
                  <a:schemeClr val="tx1"/>
                </a:solidFill>
              </a:rPr>
              <a:t> the entity i.e. being purchased.</a:t>
            </a:r>
          </a:p>
          <a:p>
            <a:endParaRPr lang="en-GB" b="0" dirty="0">
              <a:solidFill>
                <a:schemeClr val="tx1"/>
              </a:solidFill>
            </a:endParaRP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05534850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255885" y="69497"/>
            <a:ext cx="8246070" cy="1018032"/>
          </a:xfrm>
        </p:spPr>
        <p:txBody>
          <a:bodyPr>
            <a:normAutofit/>
          </a:bodyPr>
          <a:lstStyle/>
          <a:p>
            <a:r>
              <a:rPr lang="en-GB" dirty="0">
                <a:solidFill>
                  <a:schemeClr val="accent2"/>
                </a:solidFill>
              </a:rPr>
              <a:t>Key Definitions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8966" y="1181100"/>
            <a:ext cx="8246070" cy="5098387"/>
          </a:xfrm>
        </p:spPr>
        <p:txBody>
          <a:bodyPr>
            <a:normAutofit fontScale="70000" lnSpcReduction="20000"/>
          </a:bodyPr>
          <a:lstStyle/>
          <a:p>
            <a:pPr>
              <a:lnSpc>
                <a:spcPct val="120000"/>
              </a:lnSpc>
            </a:pPr>
            <a:r>
              <a:rPr lang="en-GB" dirty="0">
                <a:solidFill>
                  <a:schemeClr val="accent2"/>
                </a:solidFill>
              </a:rPr>
              <a:t>‘Exit price’:	</a:t>
            </a:r>
          </a:p>
          <a:p>
            <a:pPr lvl="1">
              <a:lnSpc>
                <a:spcPct val="120000"/>
              </a:lnSpc>
            </a:pPr>
            <a:r>
              <a:rPr lang="en-GB" b="0" dirty="0">
                <a:solidFill>
                  <a:schemeClr val="tx1"/>
                </a:solidFill>
              </a:rPr>
              <a:t>an estimate of the price that would be received to sell an asset or paid to transfer a liability.</a:t>
            </a:r>
          </a:p>
          <a:p>
            <a:pPr lvl="1">
              <a:lnSpc>
                <a:spcPct val="120000"/>
              </a:lnSpc>
            </a:pPr>
            <a:r>
              <a:rPr lang="en-GB" b="0" dirty="0">
                <a:solidFill>
                  <a:schemeClr val="tx1"/>
                </a:solidFill>
              </a:rPr>
              <a:t>It is </a:t>
            </a:r>
            <a:r>
              <a:rPr lang="en-GB" b="0" u="sng" dirty="0">
                <a:solidFill>
                  <a:schemeClr val="tx1"/>
                </a:solidFill>
              </a:rPr>
              <a:t>not</a:t>
            </a:r>
            <a:r>
              <a:rPr lang="en-GB" b="0" dirty="0">
                <a:solidFill>
                  <a:schemeClr val="tx1"/>
                </a:solidFill>
              </a:rPr>
              <a:t> the price to buy the asset or incur the liability (i.e. entry price) </a:t>
            </a:r>
          </a:p>
          <a:p>
            <a:pPr lvl="1">
              <a:lnSpc>
                <a:spcPct val="120000"/>
              </a:lnSpc>
            </a:pPr>
            <a:r>
              <a:rPr lang="en-GB" b="0" dirty="0">
                <a:solidFill>
                  <a:schemeClr val="tx1"/>
                </a:solidFill>
              </a:rPr>
              <a:t>It is the price that would be received when the asset/liability is </a:t>
            </a:r>
            <a:r>
              <a:rPr lang="en-GB" b="0" i="1" u="sng" dirty="0">
                <a:solidFill>
                  <a:schemeClr val="tx1"/>
                </a:solidFill>
              </a:rPr>
              <a:t>exiting</a:t>
            </a:r>
            <a:r>
              <a:rPr lang="en-GB" b="0" dirty="0">
                <a:solidFill>
                  <a:schemeClr val="tx1"/>
                </a:solidFill>
              </a:rPr>
              <a:t> the entity – i.e. being sold.</a:t>
            </a:r>
          </a:p>
          <a:p>
            <a:pPr>
              <a:lnSpc>
                <a:spcPct val="120000"/>
              </a:lnSpc>
            </a:pPr>
            <a:endParaRPr lang="en-GB" b="0" dirty="0">
              <a:solidFill>
                <a:schemeClr val="tx1"/>
              </a:solidFill>
            </a:endParaRPr>
          </a:p>
          <a:p>
            <a:pPr>
              <a:lnSpc>
                <a:spcPct val="120000"/>
              </a:lnSpc>
            </a:pPr>
            <a:r>
              <a:rPr lang="en-GB" dirty="0">
                <a:solidFill>
                  <a:schemeClr val="accent2"/>
                </a:solidFill>
              </a:rPr>
              <a:t>‘Fair value’:	</a:t>
            </a:r>
          </a:p>
          <a:p>
            <a:pPr lvl="1">
              <a:lnSpc>
                <a:spcPct val="120000"/>
              </a:lnSpc>
            </a:pPr>
            <a:r>
              <a:rPr lang="en-GB" b="0" dirty="0">
                <a:solidFill>
                  <a:schemeClr val="tx1"/>
                </a:solidFill>
              </a:rPr>
              <a:t>the price that would be received to sell an asset or paid to transfer a liability in an orderly transaction between market participants at the measurement date.</a:t>
            </a:r>
          </a:p>
          <a:p>
            <a:pPr lvl="1">
              <a:lnSpc>
                <a:spcPct val="120000"/>
              </a:lnSpc>
            </a:pPr>
            <a:r>
              <a:rPr lang="en-GB" b="0" dirty="0">
                <a:solidFill>
                  <a:schemeClr val="tx1"/>
                </a:solidFill>
              </a:rPr>
              <a:t>Frequently referred to as an “exit price”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99020069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217785" y="0"/>
            <a:ext cx="8246070" cy="1018032"/>
          </a:xfrm>
        </p:spPr>
        <p:txBody>
          <a:bodyPr>
            <a:normAutofit/>
          </a:bodyPr>
          <a:lstStyle/>
          <a:p>
            <a:r>
              <a:rPr lang="en-GB" dirty="0">
                <a:solidFill>
                  <a:schemeClr val="accent2"/>
                </a:solidFill>
              </a:rPr>
              <a:t>Fair Value Hierarchy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8966" y="1171576"/>
            <a:ext cx="8246070" cy="5107912"/>
          </a:xfrm>
        </p:spPr>
        <p:txBody>
          <a:bodyPr>
            <a:normAutofit fontScale="70000" lnSpcReduction="20000"/>
          </a:bodyPr>
          <a:lstStyle/>
          <a:p>
            <a:pPr>
              <a:lnSpc>
                <a:spcPct val="120000"/>
              </a:lnSpc>
            </a:pPr>
            <a:r>
              <a:rPr lang="en-GB" b="0" dirty="0">
                <a:solidFill>
                  <a:schemeClr val="tx1"/>
                </a:solidFill>
              </a:rPr>
              <a:t>IFRS 13 seeks to increase consistency and comparability in fair value measurements and disclosures through a fair value hierarchy</a:t>
            </a:r>
          </a:p>
          <a:p>
            <a:pPr marL="0" indent="0">
              <a:lnSpc>
                <a:spcPct val="120000"/>
              </a:lnSpc>
              <a:buNone/>
            </a:pPr>
            <a:endParaRPr lang="en-GB" b="0" dirty="0">
              <a:solidFill>
                <a:schemeClr val="tx1"/>
              </a:solidFill>
            </a:endParaRPr>
          </a:p>
          <a:p>
            <a:pPr>
              <a:lnSpc>
                <a:spcPct val="120000"/>
              </a:lnSpc>
            </a:pPr>
            <a:r>
              <a:rPr lang="en-GB" b="0" dirty="0">
                <a:solidFill>
                  <a:schemeClr val="tx1"/>
                </a:solidFill>
              </a:rPr>
              <a:t>The hierarchy categorises the inputs used in the entity’s valuation techniques into three levels</a:t>
            </a:r>
          </a:p>
          <a:p>
            <a:pPr>
              <a:lnSpc>
                <a:spcPct val="120000"/>
              </a:lnSpc>
            </a:pPr>
            <a:endParaRPr lang="en-GB" b="0" dirty="0">
              <a:solidFill>
                <a:schemeClr val="tx1"/>
              </a:solidFill>
            </a:endParaRPr>
          </a:p>
          <a:p>
            <a:pPr>
              <a:lnSpc>
                <a:spcPct val="120000"/>
              </a:lnSpc>
            </a:pPr>
            <a:r>
              <a:rPr lang="en-GB" b="0" dirty="0">
                <a:solidFill>
                  <a:schemeClr val="tx1"/>
                </a:solidFill>
              </a:rPr>
              <a:t>The hierarchy gives the highest priority to quoted prices in active markets for identical assets or liabilities</a:t>
            </a:r>
          </a:p>
          <a:p>
            <a:pPr>
              <a:lnSpc>
                <a:spcPct val="120000"/>
              </a:lnSpc>
            </a:pPr>
            <a:endParaRPr lang="en-GB" b="0" dirty="0">
              <a:solidFill>
                <a:schemeClr val="tx1"/>
              </a:solidFill>
            </a:endParaRPr>
          </a:p>
          <a:p>
            <a:pPr>
              <a:lnSpc>
                <a:spcPct val="120000"/>
              </a:lnSpc>
            </a:pPr>
            <a:r>
              <a:rPr lang="en-GB" b="0" dirty="0">
                <a:solidFill>
                  <a:schemeClr val="tx1"/>
                </a:solidFill>
              </a:rPr>
              <a:t>The hierarchy gives the lowest priority to unobservable inputs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31081658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322560" y="0"/>
            <a:ext cx="8246070" cy="1018032"/>
          </a:xfrm>
        </p:spPr>
        <p:txBody>
          <a:bodyPr/>
          <a:lstStyle/>
          <a:p>
            <a:r>
              <a:rPr lang="en-GB" dirty="0">
                <a:solidFill>
                  <a:schemeClr val="accent2"/>
                </a:solidFill>
              </a:rPr>
              <a:t>3 levels of FV hierarchy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8966" y="1123950"/>
            <a:ext cx="8246070" cy="5155537"/>
          </a:xfrm>
        </p:spPr>
        <p:txBody>
          <a:bodyPr>
            <a:normAutofit fontScale="77500" lnSpcReduction="20000"/>
          </a:bodyPr>
          <a:lstStyle/>
          <a:p>
            <a:pPr marL="514350" lvl="0" indent="-514350">
              <a:lnSpc>
                <a:spcPct val="120000"/>
              </a:lnSpc>
              <a:buFont typeface="+mj-lt"/>
              <a:buAutoNum type="arabicPeriod"/>
            </a:pPr>
            <a:r>
              <a:rPr lang="en-GB" sz="2800" dirty="0">
                <a:solidFill>
                  <a:schemeClr val="accent2"/>
                </a:solidFill>
              </a:rPr>
              <a:t>Level 1 inputs</a:t>
            </a:r>
            <a:endParaRPr lang="en-GB" sz="2400" dirty="0">
              <a:solidFill>
                <a:schemeClr val="accent2"/>
              </a:solidFill>
            </a:endParaRPr>
          </a:p>
          <a:p>
            <a:pPr lvl="1">
              <a:lnSpc>
                <a:spcPct val="120000"/>
              </a:lnSpc>
            </a:pPr>
            <a:r>
              <a:rPr lang="en-GB" b="0" dirty="0">
                <a:solidFill>
                  <a:schemeClr val="tx1"/>
                </a:solidFill>
              </a:rPr>
              <a:t>Quoted prices in active markets for identical assets or liabilities that the entity can access at the measurement date</a:t>
            </a:r>
            <a:endParaRPr lang="en-GB" sz="2000" b="0" dirty="0">
              <a:solidFill>
                <a:schemeClr val="tx1"/>
              </a:solidFill>
            </a:endParaRPr>
          </a:p>
          <a:p>
            <a:pPr lvl="1">
              <a:lnSpc>
                <a:spcPct val="120000"/>
              </a:lnSpc>
            </a:pPr>
            <a:r>
              <a:rPr lang="en-GB" b="0" dirty="0">
                <a:solidFill>
                  <a:schemeClr val="tx1"/>
                </a:solidFill>
              </a:rPr>
              <a:t>A quoted market price in an active market provides the most reliable evidence of fair value</a:t>
            </a:r>
            <a:endParaRPr lang="en-GB" sz="2000" b="0" dirty="0">
              <a:solidFill>
                <a:schemeClr val="tx1"/>
              </a:solidFill>
            </a:endParaRPr>
          </a:p>
          <a:p>
            <a:pPr lvl="2">
              <a:lnSpc>
                <a:spcPct val="120000"/>
              </a:lnSpc>
            </a:pPr>
            <a:r>
              <a:rPr lang="en-GB" sz="2400" b="0" dirty="0">
                <a:solidFill>
                  <a:schemeClr val="tx1"/>
                </a:solidFill>
              </a:rPr>
              <a:t>It is used without adjustment to measure fair value whenever available, with limited exceptions</a:t>
            </a:r>
            <a:endParaRPr lang="en-GB" sz="2000" b="0" dirty="0">
              <a:solidFill>
                <a:schemeClr val="tx1"/>
              </a:solidFill>
            </a:endParaRPr>
          </a:p>
          <a:p>
            <a:pPr>
              <a:lnSpc>
                <a:spcPct val="120000"/>
              </a:lnSpc>
            </a:pPr>
            <a:endParaRPr lang="en-GB" sz="2400" b="0" dirty="0">
              <a:solidFill>
                <a:schemeClr val="tx1"/>
              </a:solidFill>
            </a:endParaRPr>
          </a:p>
          <a:p>
            <a:pPr marL="514350" lvl="0" indent="-514350">
              <a:lnSpc>
                <a:spcPct val="120000"/>
              </a:lnSpc>
              <a:buFont typeface="+mj-lt"/>
              <a:buAutoNum type="arabicPeriod" startAt="2"/>
            </a:pPr>
            <a:r>
              <a:rPr lang="en-GB" sz="2800" dirty="0">
                <a:solidFill>
                  <a:schemeClr val="accent2"/>
                </a:solidFill>
              </a:rPr>
              <a:t>Level 2 inputs</a:t>
            </a:r>
            <a:endParaRPr lang="en-GB" sz="2400" dirty="0">
              <a:solidFill>
                <a:schemeClr val="accent2"/>
              </a:solidFill>
            </a:endParaRPr>
          </a:p>
          <a:p>
            <a:pPr lvl="1">
              <a:lnSpc>
                <a:spcPct val="120000"/>
              </a:lnSpc>
            </a:pPr>
            <a:r>
              <a:rPr lang="en-GB" b="0" dirty="0">
                <a:solidFill>
                  <a:schemeClr val="tx1"/>
                </a:solidFill>
              </a:rPr>
              <a:t>Observable inputs other than quoted prices for identical assets or liabilities in an active market at measurement date</a:t>
            </a:r>
            <a:endParaRPr lang="en-GB" sz="2000" b="0" dirty="0">
              <a:solidFill>
                <a:schemeClr val="tx1"/>
              </a:solidFill>
            </a:endParaRP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58043930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8966" y="1018032"/>
            <a:ext cx="8246070" cy="5261455"/>
          </a:xfrm>
        </p:spPr>
        <p:txBody>
          <a:bodyPr>
            <a:normAutofit fontScale="77500" lnSpcReduction="20000"/>
          </a:bodyPr>
          <a:lstStyle/>
          <a:p>
            <a:pPr marL="514350" lvl="0" indent="-514350">
              <a:buFont typeface="+mj-lt"/>
              <a:buAutoNum type="arabicPeriod" startAt="3"/>
            </a:pPr>
            <a:r>
              <a:rPr lang="en-GB" sz="2800" dirty="0">
                <a:solidFill>
                  <a:schemeClr val="accent2"/>
                </a:solidFill>
              </a:rPr>
              <a:t>Level 3 inputs</a:t>
            </a:r>
            <a:endParaRPr lang="en-GB" sz="2400" dirty="0">
              <a:solidFill>
                <a:schemeClr val="accent2"/>
              </a:solidFill>
            </a:endParaRPr>
          </a:p>
          <a:p>
            <a:pPr lvl="1"/>
            <a:r>
              <a:rPr lang="en-GB" b="0" dirty="0">
                <a:solidFill>
                  <a:schemeClr val="tx1"/>
                </a:solidFill>
              </a:rPr>
              <a:t>Unobservable inputs e.g. inputs derived through extrapolation or interpolation that cannot be corroborated by observable data</a:t>
            </a:r>
          </a:p>
          <a:p>
            <a:pPr lvl="1"/>
            <a:endParaRPr lang="en-GB" sz="2000" b="0" dirty="0">
              <a:solidFill>
                <a:schemeClr val="tx1"/>
              </a:solidFill>
            </a:endParaRPr>
          </a:p>
          <a:p>
            <a:pPr lvl="1"/>
            <a:r>
              <a:rPr lang="en-GB" b="0" dirty="0">
                <a:solidFill>
                  <a:schemeClr val="tx1"/>
                </a:solidFill>
              </a:rPr>
              <a:t>The fair value measurement objective remains the same for unobservable inputs, therefore unobservable inputs should:</a:t>
            </a:r>
          </a:p>
          <a:p>
            <a:pPr lvl="1"/>
            <a:endParaRPr lang="en-GB" sz="2000" b="0" dirty="0">
              <a:solidFill>
                <a:schemeClr val="tx1"/>
              </a:solidFill>
            </a:endParaRPr>
          </a:p>
          <a:p>
            <a:pPr marL="342900" lvl="2" indent="-342900">
              <a:buFont typeface="Arial" panose="020B0604020202020204" pitchFamily="34" charset="0"/>
              <a:buChar char="•"/>
            </a:pPr>
            <a:r>
              <a:rPr lang="en-GB" sz="2400" b="0" dirty="0">
                <a:solidFill>
                  <a:schemeClr val="accent2"/>
                </a:solidFill>
              </a:rPr>
              <a:t>Be adjusted for entity-specific information that is inconsistent with market expectations.</a:t>
            </a:r>
          </a:p>
          <a:p>
            <a:pPr marL="342900" lvl="2" indent="-342900">
              <a:buFont typeface="Arial" panose="020B0604020202020204" pitchFamily="34" charset="0"/>
              <a:buChar char="•"/>
            </a:pPr>
            <a:endParaRPr lang="en-GB" sz="2000" b="0" dirty="0">
              <a:solidFill>
                <a:schemeClr val="accent2"/>
              </a:solidFill>
            </a:endParaRPr>
          </a:p>
          <a:p>
            <a:pPr marL="342900" lvl="2" indent="-342900">
              <a:buFont typeface="Arial" panose="020B0604020202020204" pitchFamily="34" charset="0"/>
              <a:buChar char="•"/>
            </a:pPr>
            <a:r>
              <a:rPr lang="en-GB" sz="2400" b="0" dirty="0">
                <a:solidFill>
                  <a:schemeClr val="accent2"/>
                </a:solidFill>
              </a:rPr>
              <a:t>Consider the risk premium a market participant (buyer) would demand to assume the inherent uncertainty in the unobservable input</a:t>
            </a:r>
            <a:endParaRPr lang="en-GB" sz="2000" b="0" dirty="0">
              <a:solidFill>
                <a:schemeClr val="accent2"/>
              </a:solidFill>
            </a:endParaRPr>
          </a:p>
          <a:p>
            <a:endParaRPr lang="en-GB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8E911F50-4CDE-4DD3-BC05-D89903036E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322560" y="0"/>
            <a:ext cx="8246070" cy="1018032"/>
          </a:xfrm>
        </p:spPr>
        <p:txBody>
          <a:bodyPr/>
          <a:lstStyle/>
          <a:p>
            <a:r>
              <a:rPr lang="en-GB" dirty="0">
                <a:solidFill>
                  <a:schemeClr val="accent2"/>
                </a:solidFill>
              </a:rPr>
              <a:t>3 levels of FV hierarchy</a:t>
            </a:r>
          </a:p>
        </p:txBody>
      </p:sp>
    </p:spTree>
    <p:extLst>
      <p:ext uri="{BB962C8B-B14F-4D97-AF65-F5344CB8AC3E}">
        <p14:creationId xmlns:p14="http://schemas.microsoft.com/office/powerpoint/2010/main" val="337120096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>
                <a:solidFill>
                  <a:schemeClr val="accent2"/>
                </a:solidFill>
              </a:rPr>
              <a:t>Measuring</a:t>
            </a:r>
            <a:r>
              <a:rPr lang="fr-FR" dirty="0">
                <a:solidFill>
                  <a:schemeClr val="accent2"/>
                </a:solidFill>
              </a:rPr>
              <a:t> assets</a:t>
            </a:r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quarter" idx="13"/>
          </p:nvPr>
        </p:nvSpPr>
        <p:spPr>
          <a:xfrm>
            <a:off x="1480031" y="3251278"/>
            <a:ext cx="7118684" cy="540000"/>
          </a:xfrm>
        </p:spPr>
        <p:txBody>
          <a:bodyPr/>
          <a:lstStyle/>
          <a:p>
            <a:r>
              <a:rPr lang="fr-FR" dirty="0" err="1"/>
              <a:t>Impairment</a:t>
            </a:r>
            <a:r>
              <a:rPr lang="fr-FR" dirty="0"/>
              <a:t> of assets (IAS 36)</a:t>
            </a:r>
          </a:p>
        </p:txBody>
      </p:sp>
    </p:spTree>
    <p:extLst>
      <p:ext uri="{BB962C8B-B14F-4D97-AF65-F5344CB8AC3E}">
        <p14:creationId xmlns:p14="http://schemas.microsoft.com/office/powerpoint/2010/main" val="268932510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8966" y="1018032"/>
            <a:ext cx="8246070" cy="5261455"/>
          </a:xfrm>
        </p:spPr>
        <p:txBody>
          <a:bodyPr>
            <a:norm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endParaRPr lang="en-US" sz="1800" dirty="0">
              <a:solidFill>
                <a:schemeClr val="accent2"/>
              </a:solidFill>
              <a:effectLst/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endParaRPr lang="en-US" sz="1800" dirty="0">
              <a:solidFill>
                <a:schemeClr val="accent2"/>
              </a:solidFill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endParaRPr lang="en-US" sz="1800" dirty="0">
              <a:solidFill>
                <a:schemeClr val="accent2"/>
              </a:solidFill>
              <a:effectLst/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endParaRPr lang="en-US" sz="1800" dirty="0">
              <a:solidFill>
                <a:schemeClr val="accent2"/>
              </a:solidFill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1800" dirty="0">
                <a:solidFill>
                  <a:schemeClr val="accent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Objective: 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1800" b="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set out procedures to ensure asset carried at no more than its recoverable amount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endParaRPr lang="en-US" sz="1800" b="0" dirty="0">
              <a:solidFill>
                <a:schemeClr val="tx1"/>
              </a:solidFill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endParaRPr lang="en-GB" sz="1800" b="0" dirty="0">
              <a:solidFill>
                <a:schemeClr val="tx1"/>
              </a:solidFill>
              <a:effectLst/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endParaRPr lang="en-GB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8E911F50-4CDE-4DD3-BC05-D89903036E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322560" y="0"/>
            <a:ext cx="8246070" cy="1018032"/>
          </a:xfrm>
        </p:spPr>
        <p:txBody>
          <a:bodyPr/>
          <a:lstStyle/>
          <a:p>
            <a:r>
              <a:rPr lang="en-GB" dirty="0">
                <a:solidFill>
                  <a:schemeClr val="accent2"/>
                </a:solidFill>
              </a:rPr>
              <a:t>Impairment of assets</a:t>
            </a:r>
          </a:p>
        </p:txBody>
      </p:sp>
    </p:spTree>
    <p:extLst>
      <p:ext uri="{BB962C8B-B14F-4D97-AF65-F5344CB8AC3E}">
        <p14:creationId xmlns:p14="http://schemas.microsoft.com/office/powerpoint/2010/main" val="9366158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8966" y="1018032"/>
            <a:ext cx="8246070" cy="5261455"/>
          </a:xfrm>
        </p:spPr>
        <p:txBody>
          <a:bodyPr>
            <a:norm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endParaRPr lang="en-US" sz="1800" dirty="0">
              <a:solidFill>
                <a:schemeClr val="tx1"/>
              </a:solidFill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1800" dirty="0">
                <a:solidFill>
                  <a:schemeClr val="accent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Impairment loss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1800" b="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amount by which CA exceeds recoverable amount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endParaRPr lang="en-GB" sz="1800" b="0" dirty="0">
              <a:solidFill>
                <a:schemeClr val="tx1"/>
              </a:solidFill>
              <a:effectLst/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1800" dirty="0">
                <a:solidFill>
                  <a:schemeClr val="accent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Carrying amount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1800" b="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amount which asset is </a:t>
            </a:r>
            <a:r>
              <a:rPr lang="en-US" sz="1800" b="0" dirty="0" err="1">
                <a:solidFill>
                  <a:schemeClr val="tx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recognised</a:t>
            </a:r>
            <a:r>
              <a:rPr lang="en-US" sz="1800" b="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(on balance sheet) after accumulated depreciation &amp; accumulated impairment losses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endParaRPr lang="en-GB" sz="1800" b="0" dirty="0">
              <a:solidFill>
                <a:schemeClr val="tx1"/>
              </a:solidFill>
              <a:effectLst/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1800" dirty="0">
                <a:solidFill>
                  <a:schemeClr val="accent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Recoverable amount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1800" b="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higher of:</a:t>
            </a:r>
          </a:p>
          <a:p>
            <a:pPr marL="400050" indent="-400050">
              <a:lnSpc>
                <a:spcPct val="107000"/>
              </a:lnSpc>
              <a:spcAft>
                <a:spcPts val="800"/>
              </a:spcAft>
              <a:buAutoNum type="romanLcParenBoth"/>
            </a:pPr>
            <a:r>
              <a:rPr lang="en-US" sz="1800" b="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“</a:t>
            </a:r>
            <a:r>
              <a:rPr lang="en-US" sz="1800" b="0" dirty="0">
                <a:solidFill>
                  <a:srgbClr val="0070C0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Fair value</a:t>
            </a:r>
            <a:r>
              <a:rPr lang="en-US" sz="1800" b="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” – costs to sell </a:t>
            </a:r>
          </a:p>
          <a:p>
            <a:pPr marL="400050" indent="-400050">
              <a:lnSpc>
                <a:spcPct val="107000"/>
              </a:lnSpc>
              <a:spcAft>
                <a:spcPts val="800"/>
              </a:spcAft>
              <a:buAutoNum type="romanLcParenBoth"/>
            </a:pPr>
            <a:r>
              <a:rPr lang="en-US" sz="1800" b="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Value in use [present value of future cash flows from asset]</a:t>
            </a:r>
            <a:endParaRPr lang="en-GB" sz="1800" b="0" dirty="0">
              <a:solidFill>
                <a:schemeClr val="tx1"/>
              </a:solidFill>
              <a:effectLst/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endParaRPr lang="en-GB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8E911F50-4CDE-4DD3-BC05-D89903036E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322560" y="0"/>
            <a:ext cx="8246070" cy="1018032"/>
          </a:xfrm>
        </p:spPr>
        <p:txBody>
          <a:bodyPr/>
          <a:lstStyle/>
          <a:p>
            <a:r>
              <a:rPr lang="en-GB" dirty="0">
                <a:solidFill>
                  <a:schemeClr val="accent2"/>
                </a:solidFill>
              </a:rPr>
              <a:t>Definitions</a:t>
            </a:r>
          </a:p>
        </p:txBody>
      </p:sp>
    </p:spTree>
    <p:extLst>
      <p:ext uri="{BB962C8B-B14F-4D97-AF65-F5344CB8AC3E}">
        <p14:creationId xmlns:p14="http://schemas.microsoft.com/office/powerpoint/2010/main" val="134482756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8966" y="1018032"/>
            <a:ext cx="8246070" cy="5261455"/>
          </a:xfrm>
        </p:spPr>
        <p:txBody>
          <a:bodyPr>
            <a:normAutofit fontScale="92500" lnSpcReduction="10000"/>
          </a:bodyPr>
          <a:lstStyle/>
          <a:p>
            <a:pPr lvl="0">
              <a:lnSpc>
                <a:spcPct val="107000"/>
              </a:lnSpc>
            </a:pPr>
            <a:r>
              <a:rPr lang="en-US" sz="1800" b="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Impairment is sudden dilution in value of an asset over &amp; above normal </a:t>
            </a:r>
            <a:r>
              <a:rPr lang="en-GB" sz="1800" b="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wear &amp; tear</a:t>
            </a:r>
            <a:endParaRPr lang="en-GB" sz="1800" b="0" dirty="0">
              <a:solidFill>
                <a:schemeClr val="tx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0">
              <a:lnSpc>
                <a:spcPct val="107000"/>
              </a:lnSpc>
            </a:pPr>
            <a:r>
              <a:rPr lang="en-US" sz="1800" b="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Reduction of recoverable amount of asset below its carrying amount</a:t>
            </a:r>
            <a:endParaRPr lang="en-GB" sz="1800" b="0" dirty="0">
              <a:solidFill>
                <a:schemeClr val="tx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0">
              <a:lnSpc>
                <a:spcPct val="107000"/>
              </a:lnSpc>
            </a:pPr>
            <a:endParaRPr lang="en-US" sz="1800" b="0" dirty="0">
              <a:solidFill>
                <a:schemeClr val="tx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lvl="0">
              <a:lnSpc>
                <a:spcPct val="107000"/>
              </a:lnSpc>
            </a:pPr>
            <a:r>
              <a:rPr lang="en-US" sz="1800" b="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Why does impairment occur? Something happens to asset or in </a:t>
            </a:r>
            <a:r>
              <a:rPr lang="en-US" sz="1800" b="0" dirty="0" err="1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econmic</a:t>
            </a:r>
            <a:r>
              <a:rPr lang="en-US" sz="1800" b="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environment which asset operates</a:t>
            </a:r>
            <a:endParaRPr lang="en-GB" sz="1800" b="0" dirty="0">
              <a:solidFill>
                <a:schemeClr val="tx1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0">
              <a:lnSpc>
                <a:spcPct val="107000"/>
              </a:lnSpc>
            </a:pPr>
            <a:endParaRPr lang="en-GB" sz="1800" b="0" dirty="0">
              <a:solidFill>
                <a:schemeClr val="tx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0">
              <a:lnSpc>
                <a:spcPct val="107000"/>
              </a:lnSpc>
            </a:pPr>
            <a:r>
              <a:rPr lang="en-US" sz="1800" b="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How do you measure impairment? </a:t>
            </a:r>
            <a:endParaRPr lang="en-GB" sz="1800" b="0" dirty="0">
              <a:solidFill>
                <a:schemeClr val="tx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285750" indent="-285750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sz="1800" b="0" dirty="0">
                <a:solidFill>
                  <a:srgbClr val="0070C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Recoverable amount versus Carrying amount</a:t>
            </a:r>
          </a:p>
          <a:p>
            <a:pPr marL="285750" indent="-285750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GB" sz="1800" b="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Recoverable amount = higher of fair value (less costs) &amp; value in use</a:t>
            </a:r>
          </a:p>
          <a:p>
            <a:pPr marL="285750" indent="-285750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GB" sz="1800" b="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Carrying amount = cost – accumulated depreciation – accumulated impairment</a:t>
            </a:r>
            <a:endParaRPr lang="en-GB" sz="1800" b="0" dirty="0">
              <a:solidFill>
                <a:schemeClr val="tx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285750" indent="-285750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sz="1800" b="0" dirty="0">
                <a:solidFill>
                  <a:schemeClr val="accent2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If CA &gt; RA write asset down to recoverable amount</a:t>
            </a:r>
            <a:endParaRPr lang="en-GB" sz="1800" b="0" dirty="0">
              <a:solidFill>
                <a:schemeClr val="accent2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285750" indent="-285750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sz="1800" b="0" dirty="0">
                <a:solidFill>
                  <a:schemeClr val="accent5">
                    <a:lumMod val="75000"/>
                  </a:schemeClr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If CA &lt; RA no impairment</a:t>
            </a:r>
            <a:endParaRPr lang="en-GB" sz="1800" b="0" dirty="0">
              <a:solidFill>
                <a:schemeClr val="accent5">
                  <a:lumMod val="75000"/>
                </a:schemeClr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en-GB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8E911F50-4CDE-4DD3-BC05-D89903036E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322560" y="0"/>
            <a:ext cx="8246070" cy="1018032"/>
          </a:xfrm>
        </p:spPr>
        <p:txBody>
          <a:bodyPr/>
          <a:lstStyle/>
          <a:p>
            <a:r>
              <a:rPr lang="en-GB" dirty="0">
                <a:solidFill>
                  <a:schemeClr val="accent2"/>
                </a:solidFill>
              </a:rPr>
              <a:t>Background</a:t>
            </a:r>
          </a:p>
        </p:txBody>
      </p:sp>
    </p:spTree>
    <p:extLst>
      <p:ext uri="{BB962C8B-B14F-4D97-AF65-F5344CB8AC3E}">
        <p14:creationId xmlns:p14="http://schemas.microsoft.com/office/powerpoint/2010/main" val="389130805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ce réservé du texte 3"/>
          <p:cNvSpPr>
            <a:spLocks noGrp="1"/>
          </p:cNvSpPr>
          <p:nvPr>
            <p:ph type="body" sz="quarter" idx="13"/>
          </p:nvPr>
        </p:nvSpPr>
        <p:spPr>
          <a:xfrm>
            <a:off x="1480031" y="3251278"/>
            <a:ext cx="7118684" cy="540000"/>
          </a:xfrm>
        </p:spPr>
        <p:txBody>
          <a:bodyPr/>
          <a:lstStyle/>
          <a:p>
            <a:r>
              <a:rPr lang="fr-FR" dirty="0"/>
              <a:t>Intro to balance </a:t>
            </a:r>
            <a:r>
              <a:rPr lang="fr-FR" dirty="0" err="1"/>
              <a:t>sheet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90832398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8966" y="1018032"/>
            <a:ext cx="8246070" cy="5261455"/>
          </a:xfrm>
        </p:spPr>
        <p:txBody>
          <a:bodyPr>
            <a:normAutofit lnSpcReduction="10000"/>
          </a:bodyPr>
          <a:lstStyle/>
          <a:p>
            <a:pPr lvl="0">
              <a:lnSpc>
                <a:spcPct val="107000"/>
              </a:lnSpc>
            </a:pPr>
            <a:r>
              <a:rPr lang="en-US" sz="1800" dirty="0">
                <a:solidFill>
                  <a:schemeClr val="accent2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External:</a:t>
            </a:r>
            <a:endParaRPr lang="en-GB" sz="1800" dirty="0">
              <a:solidFill>
                <a:schemeClr val="accent2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buFont typeface="Symbol" panose="05050102010706020507" pitchFamily="18" charset="2"/>
              <a:buChar char=""/>
            </a:pPr>
            <a:r>
              <a:rPr lang="en-US" sz="1800" b="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Significant decline in assets market value as result of passage of time or use (in excess of norm)</a:t>
            </a:r>
            <a:endParaRPr lang="en-GB" sz="1800" b="0" dirty="0">
              <a:solidFill>
                <a:schemeClr val="tx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buFont typeface="Symbol" panose="05050102010706020507" pitchFamily="18" charset="2"/>
              <a:buChar char=""/>
            </a:pPr>
            <a:r>
              <a:rPr lang="en-US" sz="1800" b="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Significant ∆ (with adverse effects for company) in technological market, economic or legal environment in which company operates</a:t>
            </a:r>
            <a:endParaRPr lang="en-GB" sz="1800" b="0" dirty="0">
              <a:solidFill>
                <a:schemeClr val="tx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Font typeface="Symbol" panose="05050102010706020507" pitchFamily="18" charset="2"/>
              <a:buChar char=""/>
            </a:pPr>
            <a:r>
              <a:rPr lang="en-US" sz="1800" b="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Increase market interest or other rate which increases discount rate for calculating ‘value in use’ </a:t>
            </a: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Font typeface="Symbol" panose="05050102010706020507" pitchFamily="18" charset="2"/>
              <a:buChar char=""/>
            </a:pPr>
            <a:endParaRPr lang="en-US" sz="1800" dirty="0">
              <a:solidFill>
                <a:schemeClr val="accent2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lvl="0">
              <a:lnSpc>
                <a:spcPct val="107000"/>
              </a:lnSpc>
              <a:spcAft>
                <a:spcPts val="800"/>
              </a:spcAft>
            </a:pPr>
            <a:r>
              <a:rPr lang="en-US" sz="1800" dirty="0">
                <a:solidFill>
                  <a:schemeClr val="accent2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Internal:</a:t>
            </a:r>
            <a:endParaRPr lang="en-GB" sz="1800" dirty="0">
              <a:solidFill>
                <a:schemeClr val="accent2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buFont typeface="Symbol" panose="05050102010706020507" pitchFamily="18" charset="2"/>
              <a:buChar char=""/>
            </a:pPr>
            <a:r>
              <a:rPr lang="en-US" sz="1800" b="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Obsolescence or physical damage of an asset</a:t>
            </a:r>
            <a:endParaRPr lang="en-GB" sz="1800" b="0" dirty="0">
              <a:solidFill>
                <a:schemeClr val="tx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buFont typeface="Symbol" panose="05050102010706020507" pitchFamily="18" charset="2"/>
              <a:buChar char=""/>
            </a:pPr>
            <a:r>
              <a:rPr lang="en-US" sz="1800" b="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Significant ∆ in way asset used or expected to be used e.g. assets become idle, plan to discontinue or restructure an operation </a:t>
            </a:r>
            <a:endParaRPr lang="en-GB" sz="1800" b="0" dirty="0">
              <a:solidFill>
                <a:schemeClr val="tx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Font typeface="Symbol" panose="05050102010706020507" pitchFamily="18" charset="2"/>
              <a:buChar char=""/>
            </a:pPr>
            <a:r>
              <a:rPr lang="en-US" sz="1800" b="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Evidence that economic performance of the asset has been worse than expected 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8E911F50-4CDE-4DD3-BC05-D89903036E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322560" y="0"/>
            <a:ext cx="8246070" cy="1018032"/>
          </a:xfrm>
        </p:spPr>
        <p:txBody>
          <a:bodyPr/>
          <a:lstStyle/>
          <a:p>
            <a:r>
              <a:rPr lang="en-GB" dirty="0">
                <a:solidFill>
                  <a:schemeClr val="accent2"/>
                </a:solidFill>
              </a:rPr>
              <a:t>Indicators of impairment</a:t>
            </a:r>
          </a:p>
        </p:txBody>
      </p:sp>
    </p:spTree>
    <p:extLst>
      <p:ext uri="{BB962C8B-B14F-4D97-AF65-F5344CB8AC3E}">
        <p14:creationId xmlns:p14="http://schemas.microsoft.com/office/powerpoint/2010/main" val="109800524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8966" y="1018032"/>
            <a:ext cx="8246070" cy="5261455"/>
          </a:xfrm>
        </p:spPr>
        <p:txBody>
          <a:bodyPr>
            <a:normAutofit fontScale="62500" lnSpcReduction="20000"/>
          </a:bodyPr>
          <a:lstStyle/>
          <a:p>
            <a:pPr>
              <a:lnSpc>
                <a:spcPct val="120000"/>
              </a:lnSpc>
            </a:pPr>
            <a:r>
              <a:rPr lang="en-GB" b="0" dirty="0">
                <a:solidFill>
                  <a:schemeClr val="tx1"/>
                </a:solidFill>
              </a:rPr>
              <a:t>Company X has a factory which produces </a:t>
            </a:r>
            <a:r>
              <a:rPr lang="en-GB" b="0" dirty="0" err="1">
                <a:solidFill>
                  <a:schemeClr val="tx1"/>
                </a:solidFill>
              </a:rPr>
              <a:t>Tamagotchis</a:t>
            </a:r>
            <a:endParaRPr lang="en-GB" b="0" dirty="0">
              <a:solidFill>
                <a:schemeClr val="tx1"/>
              </a:solidFill>
            </a:endParaRPr>
          </a:p>
          <a:p>
            <a:pPr>
              <a:lnSpc>
                <a:spcPct val="120000"/>
              </a:lnSpc>
            </a:pPr>
            <a:r>
              <a:rPr lang="en-GB" b="0" dirty="0">
                <a:solidFill>
                  <a:schemeClr val="tx1"/>
                </a:solidFill>
              </a:rPr>
              <a:t>Factory reflected on balance sheet: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GB" b="0" dirty="0">
                <a:solidFill>
                  <a:schemeClr val="tx1"/>
                </a:solidFill>
              </a:rPr>
              <a:t> Cost €1,000,000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GB" b="0" dirty="0">
                <a:solidFill>
                  <a:schemeClr val="tx1"/>
                </a:solidFill>
              </a:rPr>
              <a:t>Accumulated depreciation €500,000</a:t>
            </a:r>
          </a:p>
          <a:p>
            <a:pPr>
              <a:lnSpc>
                <a:spcPct val="120000"/>
              </a:lnSpc>
            </a:pPr>
            <a:endParaRPr lang="en-GB" b="0" dirty="0">
              <a:solidFill>
                <a:schemeClr val="tx1"/>
              </a:solidFill>
            </a:endParaRPr>
          </a:p>
          <a:p>
            <a:pPr>
              <a:lnSpc>
                <a:spcPct val="120000"/>
              </a:lnSpc>
            </a:pPr>
            <a:r>
              <a:rPr lang="en-GB" b="0" dirty="0">
                <a:solidFill>
                  <a:schemeClr val="tx1"/>
                </a:solidFill>
              </a:rPr>
              <a:t>The company does some research on the value of the factory:</a:t>
            </a:r>
          </a:p>
          <a:p>
            <a:pPr>
              <a:lnSpc>
                <a:spcPct val="120000"/>
              </a:lnSpc>
            </a:pPr>
            <a:r>
              <a:rPr lang="en-GB" b="0" dirty="0">
                <a:solidFill>
                  <a:schemeClr val="tx1"/>
                </a:solidFill>
              </a:rPr>
              <a:t>Value in use:  €300,000</a:t>
            </a:r>
          </a:p>
          <a:p>
            <a:pPr>
              <a:lnSpc>
                <a:spcPct val="120000"/>
              </a:lnSpc>
            </a:pPr>
            <a:r>
              <a:rPr lang="en-GB" b="0" dirty="0">
                <a:solidFill>
                  <a:schemeClr val="tx1"/>
                </a:solidFill>
              </a:rPr>
              <a:t>Fair value:  €520,000</a:t>
            </a:r>
          </a:p>
          <a:p>
            <a:pPr>
              <a:lnSpc>
                <a:spcPct val="120000"/>
              </a:lnSpc>
            </a:pPr>
            <a:r>
              <a:rPr lang="en-GB" b="0" dirty="0">
                <a:solidFill>
                  <a:schemeClr val="tx1"/>
                </a:solidFill>
              </a:rPr>
              <a:t>Costs to sell:  €30,000</a:t>
            </a:r>
          </a:p>
          <a:p>
            <a:pPr>
              <a:lnSpc>
                <a:spcPct val="120000"/>
              </a:lnSpc>
            </a:pPr>
            <a:br>
              <a:rPr lang="en-GB" b="0" dirty="0">
                <a:solidFill>
                  <a:schemeClr val="tx1"/>
                </a:solidFill>
              </a:rPr>
            </a:br>
            <a:r>
              <a:rPr lang="en-GB" b="0" dirty="0">
                <a:solidFill>
                  <a:srgbClr val="00B0F0"/>
                </a:solidFill>
              </a:rPr>
              <a:t>Apply IAS 36 impairment mechanism to the info above.</a:t>
            </a:r>
            <a:br>
              <a:rPr lang="en-GB" b="0" dirty="0">
                <a:solidFill>
                  <a:srgbClr val="00B0F0"/>
                </a:solidFill>
              </a:rPr>
            </a:br>
            <a:r>
              <a:rPr lang="en-GB" b="0" dirty="0">
                <a:solidFill>
                  <a:srgbClr val="00B0F0"/>
                </a:solidFill>
              </a:rPr>
              <a:t>Should an impairment be recognised?</a:t>
            </a:r>
            <a:br>
              <a:rPr lang="en-GB" b="0" dirty="0">
                <a:solidFill>
                  <a:srgbClr val="00B0F0"/>
                </a:solidFill>
              </a:rPr>
            </a:br>
            <a:r>
              <a:rPr lang="en-GB" b="0" dirty="0">
                <a:solidFill>
                  <a:srgbClr val="00B0F0"/>
                </a:solidFill>
              </a:rPr>
              <a:t>Can you provide the journal?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8E911F50-4CDE-4DD3-BC05-D89903036E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322560" y="0"/>
            <a:ext cx="8246070" cy="1018032"/>
          </a:xfrm>
        </p:spPr>
        <p:txBody>
          <a:bodyPr/>
          <a:lstStyle/>
          <a:p>
            <a:r>
              <a:rPr lang="en-GB" dirty="0">
                <a:solidFill>
                  <a:schemeClr val="accent2"/>
                </a:solidFill>
              </a:rPr>
              <a:t>Example</a:t>
            </a:r>
          </a:p>
        </p:txBody>
      </p:sp>
    </p:spTree>
    <p:extLst>
      <p:ext uri="{BB962C8B-B14F-4D97-AF65-F5344CB8AC3E}">
        <p14:creationId xmlns:p14="http://schemas.microsoft.com/office/powerpoint/2010/main" val="250774391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8966" y="1018032"/>
            <a:ext cx="8246070" cy="5535168"/>
          </a:xfrm>
        </p:spPr>
        <p:txBody>
          <a:bodyPr>
            <a:normAutofit/>
          </a:bodyPr>
          <a:lstStyle/>
          <a:p>
            <a:pPr>
              <a:lnSpc>
                <a:spcPct val="120000"/>
              </a:lnSpc>
            </a:pPr>
            <a:r>
              <a:rPr lang="en-GB" sz="1800" b="0" dirty="0">
                <a:solidFill>
                  <a:schemeClr val="tx1"/>
                </a:solidFill>
              </a:rPr>
              <a:t>  </a:t>
            </a:r>
          </a:p>
          <a:p>
            <a:pPr>
              <a:lnSpc>
                <a:spcPct val="120000"/>
              </a:lnSpc>
            </a:pPr>
            <a:endParaRPr lang="en-GB" sz="1800" b="0" dirty="0">
              <a:solidFill>
                <a:schemeClr val="tx1"/>
              </a:solidFill>
            </a:endParaRPr>
          </a:p>
          <a:p>
            <a:pPr>
              <a:lnSpc>
                <a:spcPct val="120000"/>
              </a:lnSpc>
            </a:pPr>
            <a:endParaRPr lang="en-GB" sz="1600" b="0" dirty="0">
              <a:solidFill>
                <a:schemeClr val="tx1"/>
              </a:solidFill>
            </a:endParaRPr>
          </a:p>
          <a:p>
            <a:pPr>
              <a:lnSpc>
                <a:spcPct val="120000"/>
              </a:lnSpc>
            </a:pPr>
            <a:endParaRPr lang="en-GB" sz="1600" b="0" dirty="0">
              <a:solidFill>
                <a:srgbClr val="00B0F0"/>
              </a:solidFill>
            </a:endParaRP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8E911F50-4CDE-4DD3-BC05-D89903036E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322560" y="0"/>
            <a:ext cx="8246070" cy="1018032"/>
          </a:xfrm>
        </p:spPr>
        <p:txBody>
          <a:bodyPr/>
          <a:lstStyle/>
          <a:p>
            <a:r>
              <a:rPr lang="en-GB" dirty="0">
                <a:solidFill>
                  <a:schemeClr val="accent2"/>
                </a:solidFill>
              </a:rPr>
              <a:t>Answer</a:t>
            </a:r>
          </a:p>
        </p:txBody>
      </p:sp>
    </p:spTree>
    <p:extLst>
      <p:ext uri="{BB962C8B-B14F-4D97-AF65-F5344CB8AC3E}">
        <p14:creationId xmlns:p14="http://schemas.microsoft.com/office/powerpoint/2010/main" val="1316781628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8966" y="1018032"/>
            <a:ext cx="8246070" cy="5261455"/>
          </a:xfrm>
        </p:spPr>
        <p:txBody>
          <a:bodyPr>
            <a:normAutofit/>
          </a:bodyPr>
          <a:lstStyle/>
          <a:p>
            <a:pPr>
              <a:lnSpc>
                <a:spcPct val="120000"/>
              </a:lnSpc>
            </a:pPr>
            <a:endParaRPr lang="en-GB" sz="1600" b="0" dirty="0">
              <a:solidFill>
                <a:schemeClr val="tx1"/>
              </a:solidFill>
            </a:endParaRPr>
          </a:p>
          <a:p>
            <a:pPr>
              <a:lnSpc>
                <a:spcPct val="120000"/>
              </a:lnSpc>
            </a:pPr>
            <a:endParaRPr lang="en-GB" sz="1600" b="0" dirty="0">
              <a:solidFill>
                <a:srgbClr val="00B0F0"/>
              </a:solidFill>
            </a:endParaRP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8E911F50-4CDE-4DD3-BC05-D89903036E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322560" y="0"/>
            <a:ext cx="8246070" cy="1018032"/>
          </a:xfrm>
        </p:spPr>
        <p:txBody>
          <a:bodyPr/>
          <a:lstStyle/>
          <a:p>
            <a:r>
              <a:rPr lang="en-GB" dirty="0">
                <a:solidFill>
                  <a:schemeClr val="accent2"/>
                </a:solidFill>
              </a:rPr>
              <a:t>Answer - Journal</a:t>
            </a:r>
          </a:p>
        </p:txBody>
      </p:sp>
    </p:spTree>
    <p:extLst>
      <p:ext uri="{BB962C8B-B14F-4D97-AF65-F5344CB8AC3E}">
        <p14:creationId xmlns:p14="http://schemas.microsoft.com/office/powerpoint/2010/main" val="871290970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quarter" idx="13"/>
          </p:nvPr>
        </p:nvSpPr>
        <p:spPr>
          <a:xfrm>
            <a:off x="1480031" y="3251278"/>
            <a:ext cx="7118684" cy="540000"/>
          </a:xfrm>
        </p:spPr>
        <p:txBody>
          <a:bodyPr/>
          <a:lstStyle/>
          <a:p>
            <a:r>
              <a:rPr lang="fr-FR" dirty="0"/>
              <a:t>Investments / non-</a:t>
            </a:r>
            <a:r>
              <a:rPr lang="fr-FR" dirty="0" err="1"/>
              <a:t>current</a:t>
            </a:r>
            <a:r>
              <a:rPr lang="fr-FR" dirty="0"/>
              <a:t> assets</a:t>
            </a:r>
          </a:p>
          <a:p>
            <a:r>
              <a:rPr lang="fr-FR" sz="2000" dirty="0"/>
              <a:t>- Productive </a:t>
            </a:r>
            <a:r>
              <a:rPr lang="fr-FR" sz="2000" dirty="0" err="1"/>
              <a:t>capacity</a:t>
            </a:r>
            <a:endParaRPr lang="fr-FR" sz="2000" dirty="0"/>
          </a:p>
        </p:txBody>
      </p:sp>
    </p:spTree>
    <p:extLst>
      <p:ext uri="{BB962C8B-B14F-4D97-AF65-F5344CB8AC3E}">
        <p14:creationId xmlns:p14="http://schemas.microsoft.com/office/powerpoint/2010/main" val="168461621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>
                <a:solidFill>
                  <a:schemeClr val="accent2"/>
                </a:solidFill>
              </a:rPr>
              <a:t>Investments / non-</a:t>
            </a:r>
            <a:r>
              <a:rPr lang="fr-FR" dirty="0" err="1">
                <a:solidFill>
                  <a:schemeClr val="accent2"/>
                </a:solidFill>
              </a:rPr>
              <a:t>current</a:t>
            </a:r>
            <a:r>
              <a:rPr lang="fr-FR" dirty="0">
                <a:solidFill>
                  <a:schemeClr val="accent2"/>
                </a:solidFill>
              </a:rPr>
              <a:t> assets</a:t>
            </a:r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quarter" idx="13"/>
          </p:nvPr>
        </p:nvSpPr>
        <p:spPr>
          <a:xfrm>
            <a:off x="1480030" y="3251278"/>
            <a:ext cx="7663969" cy="540000"/>
          </a:xfrm>
        </p:spPr>
        <p:txBody>
          <a:bodyPr/>
          <a:lstStyle/>
          <a:p>
            <a:r>
              <a:rPr lang="fr-FR" dirty="0" err="1"/>
              <a:t>Property</a:t>
            </a:r>
            <a:r>
              <a:rPr lang="fr-FR" dirty="0"/>
              <a:t>, plant &amp; </a:t>
            </a:r>
            <a:r>
              <a:rPr lang="fr-FR" dirty="0" err="1"/>
              <a:t>equipment</a:t>
            </a:r>
            <a:r>
              <a:rPr lang="fr-FR" dirty="0"/>
              <a:t> (IAS 16)</a:t>
            </a:r>
          </a:p>
        </p:txBody>
      </p:sp>
    </p:spTree>
    <p:extLst>
      <p:ext uri="{BB962C8B-B14F-4D97-AF65-F5344CB8AC3E}">
        <p14:creationId xmlns:p14="http://schemas.microsoft.com/office/powerpoint/2010/main" val="1836571926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8966" y="1018032"/>
            <a:ext cx="8246070" cy="5261455"/>
          </a:xfrm>
        </p:spPr>
        <p:txBody>
          <a:bodyPr>
            <a:normAutofit lnSpcReduction="10000"/>
          </a:bodyPr>
          <a:lstStyle/>
          <a:p>
            <a:pPr algn="just">
              <a:lnSpc>
                <a:spcPct val="107000"/>
              </a:lnSpc>
              <a:spcAft>
                <a:spcPts val="800"/>
              </a:spcAft>
            </a:pPr>
            <a:endParaRPr lang="en-GB" sz="2000" b="0" dirty="0">
              <a:solidFill>
                <a:schemeClr val="tx1"/>
              </a:solidFill>
              <a:effectLst/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342900" lvl="0" indent="-342900" algn="just">
              <a:lnSpc>
                <a:spcPct val="107000"/>
              </a:lnSpc>
              <a:buFont typeface="Calibri" panose="020F0502020204030204" pitchFamily="34" charset="0"/>
              <a:buChar char="-"/>
            </a:pPr>
            <a:r>
              <a:rPr lang="en-US" sz="2000" b="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Depreciable amount = cost – residual value</a:t>
            </a:r>
          </a:p>
          <a:p>
            <a:pPr marL="342900" lvl="0" indent="-342900" algn="just">
              <a:lnSpc>
                <a:spcPct val="107000"/>
              </a:lnSpc>
              <a:buFont typeface="Calibri" panose="020F0502020204030204" pitchFamily="34" charset="0"/>
              <a:buChar char="-"/>
            </a:pPr>
            <a:endParaRPr lang="en-US" sz="2000" b="0" dirty="0">
              <a:solidFill>
                <a:schemeClr val="tx1"/>
              </a:solidFill>
              <a:effectLst/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342900" lvl="0" indent="-342900" algn="just">
              <a:lnSpc>
                <a:spcPct val="107000"/>
              </a:lnSpc>
              <a:buFont typeface="Calibri" panose="020F0502020204030204" pitchFamily="34" charset="0"/>
              <a:buChar char="-"/>
            </a:pPr>
            <a:r>
              <a:rPr lang="en-US" sz="2000" b="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Depreciation = systematic allocation of depreciable amount is assets useful life</a:t>
            </a:r>
          </a:p>
          <a:p>
            <a:pPr marL="342900" lvl="0" indent="-342900" algn="just">
              <a:lnSpc>
                <a:spcPct val="107000"/>
              </a:lnSpc>
              <a:buFont typeface="Calibri" panose="020F0502020204030204" pitchFamily="34" charset="0"/>
              <a:buChar char="-"/>
            </a:pPr>
            <a:endParaRPr lang="en-GB" sz="2000" b="0" dirty="0">
              <a:solidFill>
                <a:schemeClr val="tx1"/>
              </a:solidFill>
              <a:effectLst/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342900" lvl="0" indent="-342900" algn="just">
              <a:lnSpc>
                <a:spcPct val="107000"/>
              </a:lnSpc>
              <a:buFont typeface="Calibri" panose="020F0502020204030204" pitchFamily="34" charset="0"/>
              <a:buChar char="-"/>
            </a:pPr>
            <a:r>
              <a:rPr lang="en-US" sz="2000" b="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Entity specific value = present value of cash flows from use of asset and disposal value </a:t>
            </a:r>
          </a:p>
          <a:p>
            <a:pPr marL="342900" lvl="0" indent="-342900" algn="just">
              <a:lnSpc>
                <a:spcPct val="107000"/>
              </a:lnSpc>
              <a:buFont typeface="Calibri" panose="020F0502020204030204" pitchFamily="34" charset="0"/>
              <a:buChar char="-"/>
            </a:pPr>
            <a:endParaRPr lang="en-US" sz="2000" b="0" dirty="0">
              <a:solidFill>
                <a:schemeClr val="tx1"/>
              </a:solidFill>
              <a:effectLst/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342900" lvl="0" indent="-342900" algn="just">
              <a:lnSpc>
                <a:spcPct val="107000"/>
              </a:lnSpc>
              <a:spcAft>
                <a:spcPts val="800"/>
              </a:spcAft>
              <a:buFont typeface="Calibri" panose="020F0502020204030204" pitchFamily="34" charset="0"/>
              <a:buChar char="-"/>
            </a:pPr>
            <a:r>
              <a:rPr lang="en-US" sz="2000" b="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Useful life = period during which asset expected to be available for use &amp; number of units of production expected to be obtained from asset</a:t>
            </a:r>
            <a:endParaRPr lang="en-GB" sz="2000" b="0" dirty="0">
              <a:solidFill>
                <a:schemeClr val="tx1"/>
              </a:solidFill>
              <a:effectLst/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>
              <a:lnSpc>
                <a:spcPct val="120000"/>
              </a:lnSpc>
            </a:pPr>
            <a:endParaRPr lang="en-GB" sz="1600" b="0" dirty="0">
              <a:solidFill>
                <a:schemeClr val="tx1"/>
              </a:solidFill>
            </a:endParaRPr>
          </a:p>
          <a:p>
            <a:pPr>
              <a:lnSpc>
                <a:spcPct val="120000"/>
              </a:lnSpc>
            </a:pPr>
            <a:endParaRPr lang="en-GB" sz="1600" b="0" dirty="0">
              <a:solidFill>
                <a:srgbClr val="00B0F0"/>
              </a:solidFill>
            </a:endParaRP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8E911F50-4CDE-4DD3-BC05-D89903036E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322560" y="0"/>
            <a:ext cx="8246070" cy="1018032"/>
          </a:xfrm>
        </p:spPr>
        <p:txBody>
          <a:bodyPr/>
          <a:lstStyle/>
          <a:p>
            <a:r>
              <a:rPr lang="en-GB" dirty="0">
                <a:solidFill>
                  <a:schemeClr val="accent2"/>
                </a:solidFill>
              </a:rPr>
              <a:t>Definitions</a:t>
            </a:r>
          </a:p>
        </p:txBody>
      </p:sp>
    </p:spTree>
    <p:extLst>
      <p:ext uri="{BB962C8B-B14F-4D97-AF65-F5344CB8AC3E}">
        <p14:creationId xmlns:p14="http://schemas.microsoft.com/office/powerpoint/2010/main" val="2795699561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8966" y="1018032"/>
            <a:ext cx="8246070" cy="5261455"/>
          </a:xfrm>
        </p:spPr>
        <p:txBody>
          <a:bodyPr>
            <a:normAutofit/>
          </a:bodyPr>
          <a:lstStyle/>
          <a:p>
            <a:pPr lvl="0" algn="just">
              <a:lnSpc>
                <a:spcPct val="107000"/>
              </a:lnSpc>
            </a:pPr>
            <a:endParaRPr lang="en-GB" sz="2000" b="0" dirty="0">
              <a:solidFill>
                <a:schemeClr val="tx1"/>
              </a:solidFill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lvl="0" algn="just">
              <a:lnSpc>
                <a:spcPct val="107000"/>
              </a:lnSpc>
            </a:pPr>
            <a:r>
              <a:rPr lang="en-GB" sz="2000" b="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Recognise an item of PPE on the balance sheet when:</a:t>
            </a:r>
          </a:p>
          <a:p>
            <a:pPr marL="342900" lvl="0" indent="-342900" algn="just">
              <a:lnSpc>
                <a:spcPct val="107000"/>
              </a:lnSpc>
              <a:buFont typeface="Arial" panose="020B0604020202020204" pitchFamily="34" charset="0"/>
              <a:buChar char="•"/>
            </a:pPr>
            <a:r>
              <a:rPr lang="en-GB" sz="2000" b="0" dirty="0">
                <a:solidFill>
                  <a:schemeClr val="tx1"/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Probably future economic benefits will flow to entity</a:t>
            </a:r>
          </a:p>
          <a:p>
            <a:pPr marL="342900" lvl="0" indent="-342900" algn="just">
              <a:lnSpc>
                <a:spcPct val="107000"/>
              </a:lnSpc>
              <a:buFont typeface="Arial" panose="020B0604020202020204" pitchFamily="34" charset="0"/>
              <a:buChar char="•"/>
            </a:pPr>
            <a:r>
              <a:rPr lang="en-GB" sz="2000" b="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Cost can be measured reliably</a:t>
            </a:r>
          </a:p>
          <a:p>
            <a:pPr>
              <a:lnSpc>
                <a:spcPct val="120000"/>
              </a:lnSpc>
            </a:pPr>
            <a:endParaRPr lang="en-GB" sz="1600" b="0" dirty="0">
              <a:solidFill>
                <a:schemeClr val="tx1"/>
              </a:solidFill>
            </a:endParaRPr>
          </a:p>
          <a:p>
            <a:pPr>
              <a:lnSpc>
                <a:spcPct val="120000"/>
              </a:lnSpc>
            </a:pPr>
            <a:endParaRPr lang="en-GB" sz="1600" b="0" dirty="0">
              <a:solidFill>
                <a:srgbClr val="00B0F0"/>
              </a:solidFill>
            </a:endParaRP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8E911F50-4CDE-4DD3-BC05-D89903036E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322560" y="0"/>
            <a:ext cx="8246070" cy="1018032"/>
          </a:xfrm>
        </p:spPr>
        <p:txBody>
          <a:bodyPr/>
          <a:lstStyle/>
          <a:p>
            <a:r>
              <a:rPr lang="en-GB" dirty="0">
                <a:solidFill>
                  <a:schemeClr val="accent2"/>
                </a:solidFill>
              </a:rPr>
              <a:t>Recognition</a:t>
            </a:r>
          </a:p>
        </p:txBody>
      </p:sp>
    </p:spTree>
    <p:extLst>
      <p:ext uri="{BB962C8B-B14F-4D97-AF65-F5344CB8AC3E}">
        <p14:creationId xmlns:p14="http://schemas.microsoft.com/office/powerpoint/2010/main" val="2687441894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8966" y="1018032"/>
            <a:ext cx="8246070" cy="5261455"/>
          </a:xfrm>
        </p:spPr>
        <p:txBody>
          <a:bodyPr>
            <a:normAutofit/>
          </a:bodyPr>
          <a:lstStyle/>
          <a:p>
            <a:pPr lvl="0" algn="just">
              <a:lnSpc>
                <a:spcPct val="107000"/>
              </a:lnSpc>
            </a:pPr>
            <a:r>
              <a:rPr lang="en-GB" sz="1800" b="0" dirty="0">
                <a:solidFill>
                  <a:schemeClr val="tx1"/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At </a:t>
            </a:r>
            <a:r>
              <a:rPr lang="en-GB" sz="1800" u="sng" dirty="0">
                <a:solidFill>
                  <a:schemeClr val="tx1"/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cost</a:t>
            </a:r>
            <a:r>
              <a:rPr lang="en-GB" sz="1800" b="0" dirty="0">
                <a:solidFill>
                  <a:schemeClr val="tx1"/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– which includes:</a:t>
            </a:r>
          </a:p>
          <a:p>
            <a:pPr marL="285750" lvl="0" indent="-285750" algn="just">
              <a:lnSpc>
                <a:spcPct val="107000"/>
              </a:lnSpc>
              <a:buFont typeface="Arial" panose="020B0604020202020204" pitchFamily="34" charset="0"/>
              <a:buChar char="•"/>
            </a:pPr>
            <a:r>
              <a:rPr lang="en-US" sz="1800" b="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Purchase price including import duties &amp; non-refundable taxes</a:t>
            </a:r>
          </a:p>
          <a:p>
            <a:pPr marL="285750" lvl="0" indent="-285750" algn="just">
              <a:lnSpc>
                <a:spcPct val="107000"/>
              </a:lnSpc>
              <a:buFont typeface="Arial" panose="020B0604020202020204" pitchFamily="34" charset="0"/>
              <a:buChar char="•"/>
            </a:pPr>
            <a:r>
              <a:rPr lang="en-US" sz="1800" b="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Costs of bringing item to conditions and location necessary for use e.g. site costs, delivery costs, costs of testing if functioning, professional fees etc.</a:t>
            </a:r>
          </a:p>
          <a:p>
            <a:pPr marL="285750" lvl="0" indent="-285750" algn="just">
              <a:lnSpc>
                <a:spcPct val="107000"/>
              </a:lnSpc>
              <a:buFont typeface="Arial" panose="020B0604020202020204" pitchFamily="34" charset="0"/>
              <a:buChar char="•"/>
            </a:pPr>
            <a:r>
              <a:rPr lang="en-US" sz="1800" b="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Initial estimate of cost of dismantling item &amp; restoring site </a:t>
            </a:r>
            <a:endParaRPr lang="en-GB" sz="1800" b="0" dirty="0">
              <a:solidFill>
                <a:schemeClr val="tx1"/>
              </a:solidFill>
              <a:effectLst/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285750" lvl="0" indent="-285750" algn="just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sz="1800" b="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Borrowing costs under IAS23</a:t>
            </a:r>
          </a:p>
          <a:p>
            <a:pPr lvl="0" algn="just">
              <a:lnSpc>
                <a:spcPct val="107000"/>
              </a:lnSpc>
              <a:spcAft>
                <a:spcPts val="800"/>
              </a:spcAft>
            </a:pPr>
            <a:endParaRPr lang="en-US" sz="1800" b="0" dirty="0">
              <a:solidFill>
                <a:schemeClr val="tx1"/>
              </a:solidFill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lvl="0" algn="just">
              <a:lnSpc>
                <a:spcPct val="107000"/>
              </a:lnSpc>
              <a:spcAft>
                <a:spcPts val="800"/>
              </a:spcAft>
            </a:pPr>
            <a:r>
              <a:rPr lang="en-GB" sz="1800" dirty="0">
                <a:solidFill>
                  <a:srgbClr val="00B0F0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But must expense day to day servicing !</a:t>
            </a:r>
          </a:p>
          <a:p>
            <a:pPr>
              <a:lnSpc>
                <a:spcPct val="120000"/>
              </a:lnSpc>
            </a:pPr>
            <a:r>
              <a:rPr lang="en-GB" sz="1800" b="0" dirty="0">
                <a:solidFill>
                  <a:srgbClr val="00B0F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If expenditure to maintain capacity </a:t>
            </a:r>
            <a:r>
              <a:rPr lang="en-GB" sz="1800" b="0" dirty="0">
                <a:solidFill>
                  <a:srgbClr val="00B0F0"/>
                </a:solidFill>
                <a:latin typeface="Arial" panose="020B0604020202020204" pitchFamily="34" charset="0"/>
                <a:cs typeface="Arial" panose="020B0604020202020204" pitchFamily="34" charset="0"/>
                <a:sym typeface="Wingdings" panose="05000000000000000000" pitchFamily="2" charset="2"/>
              </a:rPr>
              <a:t> expense</a:t>
            </a:r>
          </a:p>
          <a:p>
            <a:pPr>
              <a:lnSpc>
                <a:spcPct val="120000"/>
              </a:lnSpc>
            </a:pPr>
            <a:r>
              <a:rPr lang="en-GB" sz="1800" b="0" dirty="0">
                <a:solidFill>
                  <a:srgbClr val="00B0F0"/>
                </a:solidFill>
                <a:latin typeface="Arial" panose="020B0604020202020204" pitchFamily="34" charset="0"/>
                <a:cs typeface="Arial" panose="020B0604020202020204" pitchFamily="34" charset="0"/>
                <a:sym typeface="Wingdings" panose="05000000000000000000" pitchFamily="2" charset="2"/>
              </a:rPr>
              <a:t>If expenditure to enhance capacity  capitalize</a:t>
            </a:r>
            <a:endParaRPr lang="en-GB" sz="1800" b="0" dirty="0">
              <a:solidFill>
                <a:srgbClr val="00B0F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20000"/>
              </a:lnSpc>
            </a:pPr>
            <a:endParaRPr lang="en-GB" sz="1600" b="0" dirty="0">
              <a:solidFill>
                <a:schemeClr val="tx1"/>
              </a:solidFill>
            </a:endParaRPr>
          </a:p>
          <a:p>
            <a:pPr>
              <a:lnSpc>
                <a:spcPct val="120000"/>
              </a:lnSpc>
            </a:pPr>
            <a:endParaRPr lang="en-GB" sz="1600" b="0" dirty="0">
              <a:solidFill>
                <a:srgbClr val="00B0F0"/>
              </a:solidFill>
            </a:endParaRP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8E911F50-4CDE-4DD3-BC05-D89903036E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322560" y="0"/>
            <a:ext cx="8246070" cy="1018032"/>
          </a:xfrm>
        </p:spPr>
        <p:txBody>
          <a:bodyPr/>
          <a:lstStyle/>
          <a:p>
            <a:r>
              <a:rPr lang="en-GB" dirty="0">
                <a:solidFill>
                  <a:schemeClr val="accent2"/>
                </a:solidFill>
              </a:rPr>
              <a:t>Initial measurement</a:t>
            </a:r>
          </a:p>
        </p:txBody>
      </p:sp>
    </p:spTree>
    <p:extLst>
      <p:ext uri="{BB962C8B-B14F-4D97-AF65-F5344CB8AC3E}">
        <p14:creationId xmlns:p14="http://schemas.microsoft.com/office/powerpoint/2010/main" val="409975585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8966" y="1018032"/>
            <a:ext cx="8246070" cy="5261455"/>
          </a:xfrm>
        </p:spPr>
        <p:txBody>
          <a:bodyPr>
            <a:normAutofit/>
          </a:bodyPr>
          <a:lstStyle/>
          <a:p>
            <a:pPr lvl="0" algn="just">
              <a:lnSpc>
                <a:spcPct val="107000"/>
              </a:lnSpc>
            </a:pPr>
            <a:r>
              <a:rPr lang="en-GB" sz="2000" b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Choose between:</a:t>
            </a:r>
          </a:p>
          <a:p>
            <a:pPr marL="457200" lvl="0" indent="-457200" algn="just">
              <a:lnSpc>
                <a:spcPct val="107000"/>
              </a:lnSpc>
              <a:buFont typeface="+mj-lt"/>
              <a:buAutoNum type="arabicPeriod"/>
            </a:pPr>
            <a:r>
              <a:rPr lang="en-GB" sz="2000" b="0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Cost model </a:t>
            </a:r>
            <a:r>
              <a:rPr lang="en-GB" sz="2000" b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or</a:t>
            </a:r>
          </a:p>
          <a:p>
            <a:pPr marL="457200" lvl="0" indent="-457200" algn="just">
              <a:lnSpc>
                <a:spcPct val="107000"/>
              </a:lnSpc>
              <a:buFont typeface="+mj-lt"/>
              <a:buAutoNum type="arabicPeriod"/>
            </a:pPr>
            <a:r>
              <a:rPr lang="en-GB" sz="2000" b="0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Revaluation model</a:t>
            </a:r>
          </a:p>
          <a:p>
            <a:pPr marL="285750" lvl="0" indent="-285750" algn="just">
              <a:lnSpc>
                <a:spcPct val="107000"/>
              </a:lnSpc>
              <a:buFont typeface="Arial" panose="020B0604020202020204" pitchFamily="34" charset="0"/>
              <a:buChar char="•"/>
            </a:pPr>
            <a:endParaRPr lang="en-GB" sz="2000" b="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0" algn="just">
              <a:lnSpc>
                <a:spcPct val="107000"/>
              </a:lnSpc>
            </a:pPr>
            <a:r>
              <a:rPr lang="en-GB" sz="2000" b="0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Cost model: </a:t>
            </a:r>
          </a:p>
          <a:p>
            <a:pPr marL="342900" lvl="0" indent="-342900" algn="just">
              <a:lnSpc>
                <a:spcPct val="107000"/>
              </a:lnSpc>
              <a:buFont typeface="Arial" panose="020B0604020202020204" pitchFamily="34" charset="0"/>
              <a:buChar char="•"/>
            </a:pPr>
            <a:r>
              <a:rPr lang="en-GB" sz="2000" b="0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Cost – </a:t>
            </a:r>
            <a:r>
              <a:rPr lang="en-GB" sz="2000" b="0" dirty="0" err="1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acc</a:t>
            </a:r>
            <a:r>
              <a:rPr lang="en-GB" sz="2000" b="0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depreciation – </a:t>
            </a:r>
            <a:r>
              <a:rPr lang="en-GB" sz="2000" b="0" dirty="0" err="1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acc</a:t>
            </a:r>
            <a:r>
              <a:rPr lang="en-GB" sz="2000" b="0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impairment</a:t>
            </a:r>
          </a:p>
          <a:p>
            <a:pPr lvl="0" algn="just">
              <a:lnSpc>
                <a:spcPct val="107000"/>
              </a:lnSpc>
            </a:pPr>
            <a:endParaRPr lang="en-GB" sz="2000" b="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0" algn="just">
              <a:lnSpc>
                <a:spcPct val="107000"/>
              </a:lnSpc>
            </a:pPr>
            <a:r>
              <a:rPr lang="en-GB" sz="2000" b="0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Revaluation model:</a:t>
            </a:r>
          </a:p>
          <a:p>
            <a:pPr marL="342900" lvl="0" indent="-342900" algn="just">
              <a:lnSpc>
                <a:spcPct val="107000"/>
              </a:lnSpc>
              <a:buFont typeface="Arial" panose="020B0604020202020204" pitchFamily="34" charset="0"/>
              <a:buChar char="•"/>
            </a:pPr>
            <a:r>
              <a:rPr lang="en-GB" sz="2000" b="0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Fair value at date of revaluation – </a:t>
            </a:r>
            <a:r>
              <a:rPr lang="en-GB" sz="2000" b="0" dirty="0" err="1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acc</a:t>
            </a:r>
            <a:r>
              <a:rPr lang="en-GB" sz="2000" b="0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GB" sz="2000" b="0" dirty="0" err="1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depn</a:t>
            </a:r>
            <a:r>
              <a:rPr lang="en-GB" sz="2000" b="0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– </a:t>
            </a:r>
            <a:r>
              <a:rPr lang="en-GB" sz="2000" b="0" dirty="0" err="1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acc</a:t>
            </a:r>
            <a:r>
              <a:rPr lang="en-GB" sz="2000" b="0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impairment</a:t>
            </a:r>
          </a:p>
          <a:p>
            <a:pPr lvl="0" algn="just">
              <a:lnSpc>
                <a:spcPct val="107000"/>
              </a:lnSpc>
            </a:pPr>
            <a:endParaRPr lang="en-GB" sz="1600" b="0" dirty="0">
              <a:solidFill>
                <a:srgbClr val="00B0F0"/>
              </a:solidFill>
            </a:endParaRPr>
          </a:p>
          <a:p>
            <a:pPr>
              <a:lnSpc>
                <a:spcPct val="120000"/>
              </a:lnSpc>
            </a:pPr>
            <a:endParaRPr lang="en-GB" sz="1600" b="0" dirty="0">
              <a:solidFill>
                <a:schemeClr val="tx1"/>
              </a:solidFill>
            </a:endParaRPr>
          </a:p>
          <a:p>
            <a:pPr>
              <a:lnSpc>
                <a:spcPct val="120000"/>
              </a:lnSpc>
            </a:pPr>
            <a:endParaRPr lang="en-GB" sz="1600" b="0" dirty="0">
              <a:solidFill>
                <a:srgbClr val="00B0F0"/>
              </a:solidFill>
            </a:endParaRP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8E911F50-4CDE-4DD3-BC05-D89903036E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322560" y="0"/>
            <a:ext cx="8246070" cy="1018032"/>
          </a:xfrm>
        </p:spPr>
        <p:txBody>
          <a:bodyPr/>
          <a:lstStyle/>
          <a:p>
            <a:r>
              <a:rPr lang="en-GB" dirty="0">
                <a:solidFill>
                  <a:schemeClr val="accent2"/>
                </a:solidFill>
              </a:rPr>
              <a:t>Subsequent measurement</a:t>
            </a:r>
          </a:p>
        </p:txBody>
      </p:sp>
    </p:spTree>
    <p:extLst>
      <p:ext uri="{BB962C8B-B14F-4D97-AF65-F5344CB8AC3E}">
        <p14:creationId xmlns:p14="http://schemas.microsoft.com/office/powerpoint/2010/main" val="48879645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144855" y="143891"/>
            <a:ext cx="7200000" cy="540000"/>
          </a:xfrm>
        </p:spPr>
        <p:txBody>
          <a:bodyPr/>
          <a:lstStyle/>
          <a:p>
            <a:r>
              <a:rPr lang="en-GB" sz="2800" dirty="0" err="1">
                <a:solidFill>
                  <a:schemeClr val="accent2"/>
                </a:solidFill>
              </a:rPr>
              <a:t>AutoDesk</a:t>
            </a:r>
            <a:r>
              <a:rPr lang="en-GB" sz="2800" dirty="0">
                <a:solidFill>
                  <a:schemeClr val="accent2"/>
                </a:solidFill>
              </a:rPr>
              <a:t> &amp; Ayden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34977" y="1113576"/>
            <a:ext cx="8483097" cy="5513561"/>
          </a:xfrm>
        </p:spPr>
        <p:txBody>
          <a:bodyPr>
            <a:noAutofit/>
          </a:bodyPr>
          <a:lstStyle/>
          <a:p>
            <a:pPr lvl="1">
              <a:lnSpc>
                <a:spcPct val="120000"/>
              </a:lnSpc>
            </a:pPr>
            <a:endParaRPr lang="en-GB" sz="1600" dirty="0"/>
          </a:p>
          <a:p>
            <a:pPr lvl="1">
              <a:lnSpc>
                <a:spcPct val="120000"/>
              </a:lnSpc>
            </a:pPr>
            <a:endParaRPr lang="en-GB" sz="1600" dirty="0"/>
          </a:p>
          <a:p>
            <a:pPr lvl="1">
              <a:lnSpc>
                <a:spcPct val="120000"/>
              </a:lnSpc>
            </a:pPr>
            <a:endParaRPr lang="en-GB" sz="1600" dirty="0"/>
          </a:p>
          <a:p>
            <a:pPr lvl="1">
              <a:lnSpc>
                <a:spcPct val="120000"/>
              </a:lnSpc>
            </a:pPr>
            <a:endParaRPr lang="en-GB" sz="1600" b="0" dirty="0"/>
          </a:p>
          <a:p>
            <a:pPr lvl="1">
              <a:lnSpc>
                <a:spcPct val="120000"/>
              </a:lnSpc>
            </a:pPr>
            <a:endParaRPr lang="en-GB" sz="1600" b="0" dirty="0"/>
          </a:p>
          <a:p>
            <a:pPr lvl="1">
              <a:lnSpc>
                <a:spcPct val="120000"/>
              </a:lnSpc>
              <a:buFont typeface="Courier New" panose="02070309020205020404" pitchFamily="49" charset="0"/>
              <a:buChar char="o"/>
            </a:pPr>
            <a:endParaRPr lang="en-GB" sz="1200" b="0" dirty="0"/>
          </a:p>
        </p:txBody>
      </p:sp>
    </p:spTree>
    <p:extLst>
      <p:ext uri="{BB962C8B-B14F-4D97-AF65-F5344CB8AC3E}">
        <p14:creationId xmlns:p14="http://schemas.microsoft.com/office/powerpoint/2010/main" val="3080817820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76225" y="1018032"/>
            <a:ext cx="8629649" cy="5261455"/>
          </a:xfrm>
        </p:spPr>
        <p:txBody>
          <a:bodyPr>
            <a:normAutofit fontScale="92500" lnSpcReduction="20000"/>
          </a:bodyPr>
          <a:lstStyle/>
          <a:p>
            <a:pPr lvl="0" algn="just">
              <a:lnSpc>
                <a:spcPct val="107000"/>
              </a:lnSpc>
            </a:pPr>
            <a:r>
              <a:rPr lang="en-GB" sz="2000" b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Revaluation model allows companies to mark the value of their PPE to fair value</a:t>
            </a:r>
          </a:p>
          <a:p>
            <a:pPr lvl="0" algn="just">
              <a:lnSpc>
                <a:spcPct val="107000"/>
              </a:lnSpc>
            </a:pPr>
            <a:endParaRPr lang="en-GB" sz="2000" b="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0" algn="just">
              <a:lnSpc>
                <a:spcPct val="107000"/>
              </a:lnSpc>
            </a:pPr>
            <a:r>
              <a:rPr lang="en-GB" sz="2000" b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If the carrying amount is marked up, the increase is an unrealised gain (paper gain) until the building is actually sold</a:t>
            </a:r>
          </a:p>
          <a:p>
            <a:pPr lvl="0" algn="just">
              <a:lnSpc>
                <a:spcPct val="107000"/>
              </a:lnSpc>
            </a:pPr>
            <a:endParaRPr lang="en-GB" sz="2000" b="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0" algn="just">
              <a:lnSpc>
                <a:spcPct val="107000"/>
              </a:lnSpc>
            </a:pPr>
            <a:r>
              <a:rPr lang="en-GB" sz="2000" b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If the gain were allowed in the income statement </a:t>
            </a:r>
            <a:r>
              <a:rPr lang="en-GB" sz="2000" b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  <a:sym typeface="Wingdings" panose="05000000000000000000" pitchFamily="2" charset="2"/>
              </a:rPr>
              <a:t> companies would have a mechanism to alter profit with paper gains</a:t>
            </a:r>
          </a:p>
          <a:p>
            <a:pPr lvl="0" algn="just">
              <a:lnSpc>
                <a:spcPct val="107000"/>
              </a:lnSpc>
            </a:pPr>
            <a:endParaRPr lang="en-GB" sz="2000" b="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  <a:sym typeface="Wingdings" panose="05000000000000000000" pitchFamily="2" charset="2"/>
            </a:endParaRPr>
          </a:p>
          <a:p>
            <a:pPr lvl="0" algn="just">
              <a:lnSpc>
                <a:spcPct val="107000"/>
              </a:lnSpc>
            </a:pPr>
            <a:r>
              <a:rPr lang="en-GB" sz="2000" dirty="0">
                <a:solidFill>
                  <a:schemeClr val="accent2"/>
                </a:solidFill>
                <a:latin typeface="Arial" panose="020B0604020202020204" pitchFamily="34" charset="0"/>
                <a:cs typeface="Arial" panose="020B0604020202020204" pitchFamily="34" charset="0"/>
                <a:sym typeface="Wingdings" panose="05000000000000000000" pitchFamily="2" charset="2"/>
              </a:rPr>
              <a:t>This is not permitted</a:t>
            </a:r>
            <a:r>
              <a:rPr lang="en-GB" sz="2000" b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  <a:sym typeface="Wingdings" panose="05000000000000000000" pitchFamily="2" charset="2"/>
              </a:rPr>
              <a:t>  the gain must be captured in an equity account called “Revaluation Reserve”</a:t>
            </a:r>
          </a:p>
          <a:p>
            <a:pPr lvl="0" algn="just">
              <a:lnSpc>
                <a:spcPct val="107000"/>
              </a:lnSpc>
            </a:pPr>
            <a:endParaRPr lang="en-GB" sz="2000" b="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  <a:sym typeface="Wingdings" panose="05000000000000000000" pitchFamily="2" charset="2"/>
            </a:endParaRPr>
          </a:p>
          <a:p>
            <a:pPr lvl="0" algn="just">
              <a:lnSpc>
                <a:spcPct val="107000"/>
              </a:lnSpc>
            </a:pPr>
            <a:r>
              <a:rPr lang="en-GB" sz="2000" b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  <a:sym typeface="Wingdings" panose="05000000000000000000" pitchFamily="2" charset="2"/>
              </a:rPr>
              <a:t>If the value of the PPE decreases in future  impairment must first eliminate this reserve before being expensed</a:t>
            </a:r>
            <a:endParaRPr lang="en-GB" sz="2000" b="0" dirty="0">
              <a:solidFill>
                <a:srgbClr val="FF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0" algn="just">
              <a:lnSpc>
                <a:spcPct val="107000"/>
              </a:lnSpc>
            </a:pPr>
            <a:endParaRPr lang="en-GB" sz="1600" b="0" dirty="0">
              <a:solidFill>
                <a:srgbClr val="00B0F0"/>
              </a:solidFill>
            </a:endParaRPr>
          </a:p>
          <a:p>
            <a:pPr>
              <a:lnSpc>
                <a:spcPct val="120000"/>
              </a:lnSpc>
            </a:pPr>
            <a:endParaRPr lang="en-GB" sz="1600" b="0" dirty="0">
              <a:solidFill>
                <a:schemeClr val="tx1"/>
              </a:solidFill>
            </a:endParaRPr>
          </a:p>
          <a:p>
            <a:pPr>
              <a:lnSpc>
                <a:spcPct val="120000"/>
              </a:lnSpc>
            </a:pPr>
            <a:endParaRPr lang="en-GB" sz="1600" b="0" dirty="0">
              <a:solidFill>
                <a:srgbClr val="00B0F0"/>
              </a:solidFill>
            </a:endParaRP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8E911F50-4CDE-4DD3-BC05-D89903036E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322560" y="0"/>
            <a:ext cx="8246070" cy="1018032"/>
          </a:xfrm>
        </p:spPr>
        <p:txBody>
          <a:bodyPr/>
          <a:lstStyle/>
          <a:p>
            <a:r>
              <a:rPr lang="en-GB" dirty="0">
                <a:solidFill>
                  <a:schemeClr val="accent2"/>
                </a:solidFill>
              </a:rPr>
              <a:t>Revaluation</a:t>
            </a:r>
          </a:p>
        </p:txBody>
      </p:sp>
    </p:spTree>
    <p:extLst>
      <p:ext uri="{BB962C8B-B14F-4D97-AF65-F5344CB8AC3E}">
        <p14:creationId xmlns:p14="http://schemas.microsoft.com/office/powerpoint/2010/main" val="1902392633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46" name="Slide Number Placeholder 3"/>
          <p:cNvSpPr>
            <a:spLocks noGrp="1"/>
          </p:cNvSpPr>
          <p:nvPr>
            <p:ph type="sldNum" sz="quarter" idx="10"/>
          </p:nvPr>
        </p:nvSpPr>
        <p:spPr>
          <a:noFill/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/>
            <a:endParaRPr lang="en-GB" altLang="en-US" dirty="0"/>
          </a:p>
        </p:txBody>
      </p:sp>
      <p:sp>
        <p:nvSpPr>
          <p:cNvPr id="57347" name="Rectangle 2"/>
          <p:cNvSpPr>
            <a:spLocks noGrp="1" noChangeArrowheads="1"/>
          </p:cNvSpPr>
          <p:nvPr>
            <p:ph type="title"/>
          </p:nvPr>
        </p:nvSpPr>
        <p:spPr>
          <a:xfrm>
            <a:off x="-114300" y="76863"/>
            <a:ext cx="7543800" cy="1003300"/>
          </a:xfrm>
        </p:spPr>
        <p:txBody>
          <a:bodyPr/>
          <a:lstStyle/>
          <a:p>
            <a:pPr eaLnBrk="1" hangingPunct="1"/>
            <a:r>
              <a:rPr lang="en-GB" altLang="en-US" dirty="0">
                <a:solidFill>
                  <a:schemeClr val="accent2"/>
                </a:solidFill>
              </a:rPr>
              <a:t>Example</a:t>
            </a:r>
          </a:p>
        </p:txBody>
      </p:sp>
      <p:sp>
        <p:nvSpPr>
          <p:cNvPr id="57348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48966" y="1080164"/>
            <a:ext cx="8246070" cy="5199324"/>
          </a:xfrm>
        </p:spPr>
        <p:txBody>
          <a:bodyPr>
            <a:normAutofit fontScale="85000" lnSpcReduction="10000"/>
          </a:bodyPr>
          <a:lstStyle/>
          <a:p>
            <a:pPr marL="0" indent="0" algn="just" eaLnBrk="1" hangingPunct="1">
              <a:buFont typeface="Wingdings" pitchFamily="2" charset="2"/>
              <a:buNone/>
            </a:pPr>
            <a:r>
              <a:rPr lang="en-US" altLang="en-US" sz="2800" b="0" dirty="0">
                <a:solidFill>
                  <a:schemeClr val="tx1"/>
                </a:solidFill>
              </a:rPr>
              <a:t>Company acquired a building in 2015 at a cost of €100,000. The useful life of the building was 50 years &amp; its residual value was nil. Depreciation is provided on a straight-line basis. </a:t>
            </a:r>
          </a:p>
          <a:p>
            <a:pPr marL="0" indent="0" algn="just" eaLnBrk="1" hangingPunct="1">
              <a:buFont typeface="Wingdings" pitchFamily="2" charset="2"/>
              <a:buNone/>
            </a:pPr>
            <a:endParaRPr lang="en-US" altLang="en-US" b="0" dirty="0">
              <a:solidFill>
                <a:schemeClr val="tx1"/>
              </a:solidFill>
            </a:endParaRPr>
          </a:p>
          <a:p>
            <a:pPr marL="0" indent="0" algn="just" eaLnBrk="1" hangingPunct="1">
              <a:buFont typeface="Wingdings" pitchFamily="2" charset="2"/>
              <a:buNone/>
            </a:pPr>
            <a:r>
              <a:rPr lang="en-US" altLang="en-US" sz="2800" b="0" dirty="0">
                <a:solidFill>
                  <a:schemeClr val="tx1"/>
                </a:solidFill>
              </a:rPr>
              <a:t>At 1 January, 2020 the building was revalued to €135,000 and remaining useful life remained unchanged at 45 years.</a:t>
            </a:r>
          </a:p>
          <a:p>
            <a:pPr marL="0" indent="0" algn="just" eaLnBrk="1" hangingPunct="1">
              <a:buFont typeface="Wingdings" pitchFamily="2" charset="2"/>
              <a:buNone/>
            </a:pPr>
            <a:endParaRPr lang="en-US" altLang="en-US" sz="2800" b="0" dirty="0">
              <a:solidFill>
                <a:schemeClr val="tx1"/>
              </a:solidFill>
            </a:endParaRPr>
          </a:p>
          <a:p>
            <a:pPr marL="0" indent="0" algn="just" eaLnBrk="1" hangingPunct="1">
              <a:buFont typeface="Wingdings" pitchFamily="2" charset="2"/>
              <a:buNone/>
            </a:pPr>
            <a:r>
              <a:rPr lang="en-US" altLang="en-US" sz="2800" b="0" dirty="0">
                <a:solidFill>
                  <a:schemeClr val="tx1"/>
                </a:solidFill>
              </a:rPr>
              <a:t>Show how this would be recorded in the company’s books.</a:t>
            </a:r>
            <a:endParaRPr lang="en-GB" altLang="en-US" sz="2800" b="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74621544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46" name="Slide Number Placeholder 3"/>
          <p:cNvSpPr>
            <a:spLocks noGrp="1"/>
          </p:cNvSpPr>
          <p:nvPr>
            <p:ph type="sldNum" sz="quarter" idx="10"/>
          </p:nvPr>
        </p:nvSpPr>
        <p:spPr>
          <a:noFill/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/>
            <a:endParaRPr lang="en-GB" altLang="en-US" dirty="0"/>
          </a:p>
        </p:txBody>
      </p:sp>
      <p:sp>
        <p:nvSpPr>
          <p:cNvPr id="57347" name="Rectangle 2"/>
          <p:cNvSpPr>
            <a:spLocks noGrp="1" noChangeArrowheads="1"/>
          </p:cNvSpPr>
          <p:nvPr>
            <p:ph type="title"/>
          </p:nvPr>
        </p:nvSpPr>
        <p:spPr>
          <a:xfrm>
            <a:off x="-114300" y="76863"/>
            <a:ext cx="7543800" cy="1003300"/>
          </a:xfrm>
        </p:spPr>
        <p:txBody>
          <a:bodyPr/>
          <a:lstStyle/>
          <a:p>
            <a:pPr eaLnBrk="1" hangingPunct="1"/>
            <a:r>
              <a:rPr lang="en-GB" altLang="en-US" dirty="0">
                <a:solidFill>
                  <a:schemeClr val="accent2"/>
                </a:solidFill>
              </a:rPr>
              <a:t>Example</a:t>
            </a:r>
          </a:p>
        </p:txBody>
      </p:sp>
      <p:sp>
        <p:nvSpPr>
          <p:cNvPr id="57348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48966" y="1080164"/>
            <a:ext cx="8246070" cy="5199324"/>
          </a:xfrm>
        </p:spPr>
        <p:txBody>
          <a:bodyPr>
            <a:normAutofit/>
          </a:bodyPr>
          <a:lstStyle/>
          <a:p>
            <a:pPr marL="0" indent="0" algn="just" eaLnBrk="1" hangingPunct="1">
              <a:lnSpc>
                <a:spcPct val="100000"/>
              </a:lnSpc>
              <a:buFont typeface="Wingdings" pitchFamily="2" charset="2"/>
              <a:buNone/>
            </a:pPr>
            <a:endParaRPr lang="en-GB" altLang="en-US" sz="1600" b="0" dirty="0">
              <a:solidFill>
                <a:schemeClr val="tx1"/>
              </a:solidFill>
            </a:endParaRPr>
          </a:p>
          <a:p>
            <a:pPr marL="0" indent="0" algn="just" eaLnBrk="1" hangingPunct="1">
              <a:lnSpc>
                <a:spcPct val="100000"/>
              </a:lnSpc>
              <a:buFont typeface="Wingdings" pitchFamily="2" charset="2"/>
              <a:buNone/>
            </a:pPr>
            <a:endParaRPr lang="en-GB" altLang="en-US" sz="1600" b="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68820426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18" name="Slide Number Placeholder 3"/>
          <p:cNvSpPr>
            <a:spLocks noGrp="1"/>
          </p:cNvSpPr>
          <p:nvPr>
            <p:ph type="sldNum" sz="quarter" idx="10"/>
          </p:nvPr>
        </p:nvSpPr>
        <p:spPr>
          <a:noFill/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/>
            <a:endParaRPr lang="en-GB" altLang="en-US" dirty="0"/>
          </a:p>
        </p:txBody>
      </p:sp>
      <p:sp>
        <p:nvSpPr>
          <p:cNvPr id="60419" name="Rectangle 2"/>
          <p:cNvSpPr>
            <a:spLocks noGrp="1" noChangeArrowheads="1"/>
          </p:cNvSpPr>
          <p:nvPr>
            <p:ph type="title"/>
          </p:nvPr>
        </p:nvSpPr>
        <p:spPr>
          <a:xfrm>
            <a:off x="-265410" y="69497"/>
            <a:ext cx="8246070" cy="1018032"/>
          </a:xfrm>
        </p:spPr>
        <p:txBody>
          <a:bodyPr/>
          <a:lstStyle/>
          <a:p>
            <a:pPr eaLnBrk="1" hangingPunct="1"/>
            <a:r>
              <a:rPr lang="en-IE" altLang="en-US" dirty="0">
                <a:solidFill>
                  <a:schemeClr val="accent2"/>
                </a:solidFill>
              </a:rPr>
              <a:t>Loss on Revaluation</a:t>
            </a:r>
            <a:endParaRPr lang="en-GB" altLang="en-US" dirty="0">
              <a:solidFill>
                <a:schemeClr val="accent2"/>
              </a:solidFill>
            </a:endParaRPr>
          </a:p>
        </p:txBody>
      </p:sp>
      <p:sp>
        <p:nvSpPr>
          <p:cNvPr id="6042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48966" y="1087530"/>
            <a:ext cx="8246070" cy="5191958"/>
          </a:xfrm>
        </p:spPr>
        <p:txBody>
          <a:bodyPr>
            <a:normAutofit/>
          </a:bodyPr>
          <a:lstStyle/>
          <a:p>
            <a:pPr lvl="1" eaLnBrk="1" hangingPunct="1">
              <a:lnSpc>
                <a:spcPct val="90000"/>
              </a:lnSpc>
            </a:pPr>
            <a:endParaRPr lang="en-IE" altLang="en-US" b="0" dirty="0">
              <a:solidFill>
                <a:schemeClr val="tx1"/>
              </a:solidFill>
            </a:endParaRPr>
          </a:p>
          <a:p>
            <a:pPr eaLnBrk="1" hangingPunct="1">
              <a:lnSpc>
                <a:spcPct val="90000"/>
              </a:lnSpc>
            </a:pPr>
            <a:r>
              <a:rPr lang="en-GB" altLang="en-US" b="0" dirty="0">
                <a:solidFill>
                  <a:schemeClr val="tx1"/>
                </a:solidFill>
              </a:rPr>
              <a:t>A revaluation loss should be charged against any related revaluation surplus</a:t>
            </a:r>
          </a:p>
          <a:p>
            <a:pPr eaLnBrk="1" hangingPunct="1">
              <a:lnSpc>
                <a:spcPct val="90000"/>
              </a:lnSpc>
            </a:pPr>
            <a:endParaRPr lang="en-GB" altLang="en-US" b="0" dirty="0">
              <a:solidFill>
                <a:schemeClr val="tx1"/>
              </a:solidFill>
            </a:endParaRPr>
          </a:p>
          <a:p>
            <a:pPr eaLnBrk="1" hangingPunct="1">
              <a:lnSpc>
                <a:spcPct val="90000"/>
              </a:lnSpc>
            </a:pPr>
            <a:r>
              <a:rPr lang="en-GB" altLang="en-US" b="0" dirty="0">
                <a:solidFill>
                  <a:schemeClr val="tx1"/>
                </a:solidFill>
              </a:rPr>
              <a:t>Any additional loss must be charged as an expense in the income statement. </a:t>
            </a:r>
          </a:p>
          <a:p>
            <a:pPr lvl="1" eaLnBrk="1" hangingPunct="1">
              <a:lnSpc>
                <a:spcPct val="90000"/>
              </a:lnSpc>
            </a:pPr>
            <a:endParaRPr lang="en-IE" altLang="en-US" b="0" dirty="0">
              <a:solidFill>
                <a:schemeClr val="tx1"/>
              </a:solidFill>
            </a:endParaRPr>
          </a:p>
          <a:p>
            <a:pPr eaLnBrk="1" hangingPunct="1">
              <a:lnSpc>
                <a:spcPct val="90000"/>
              </a:lnSpc>
            </a:pPr>
            <a:r>
              <a:rPr lang="en-IE" altLang="en-US" b="0" dirty="0">
                <a:solidFill>
                  <a:schemeClr val="tx1"/>
                </a:solidFill>
              </a:rPr>
              <a:t>What if the previously revalued building is valued at 1 January 2021 at €70,000 ?</a:t>
            </a:r>
          </a:p>
          <a:p>
            <a:pPr eaLnBrk="1" hangingPunct="1">
              <a:lnSpc>
                <a:spcPct val="90000"/>
              </a:lnSpc>
            </a:pPr>
            <a:endParaRPr lang="en-IE" altLang="en-US" dirty="0"/>
          </a:p>
        </p:txBody>
      </p:sp>
    </p:spTree>
    <p:extLst>
      <p:ext uri="{BB962C8B-B14F-4D97-AF65-F5344CB8AC3E}">
        <p14:creationId xmlns:p14="http://schemas.microsoft.com/office/powerpoint/2010/main" val="3057231521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42" name="Slide Number Placeholder 3"/>
          <p:cNvSpPr>
            <a:spLocks noGrp="1"/>
          </p:cNvSpPr>
          <p:nvPr>
            <p:ph type="sldNum" sz="quarter" idx="10"/>
          </p:nvPr>
        </p:nvSpPr>
        <p:spPr>
          <a:noFill/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/>
            <a:endParaRPr lang="en-GB" altLang="en-US" dirty="0"/>
          </a:p>
        </p:txBody>
      </p:sp>
      <p:sp>
        <p:nvSpPr>
          <p:cNvPr id="61443" name="Rectangle 2"/>
          <p:cNvSpPr>
            <a:spLocks noGrp="1" noChangeArrowheads="1"/>
          </p:cNvSpPr>
          <p:nvPr>
            <p:ph type="title"/>
          </p:nvPr>
        </p:nvSpPr>
        <p:spPr>
          <a:xfrm>
            <a:off x="-332085" y="69497"/>
            <a:ext cx="8246070" cy="1018032"/>
          </a:xfrm>
        </p:spPr>
        <p:txBody>
          <a:bodyPr/>
          <a:lstStyle/>
          <a:p>
            <a:pPr eaLnBrk="1" hangingPunct="1"/>
            <a:r>
              <a:rPr lang="en-IE" altLang="en-US" dirty="0">
                <a:solidFill>
                  <a:schemeClr val="accent2"/>
                </a:solidFill>
              </a:rPr>
              <a:t>Loss on Revaluation</a:t>
            </a:r>
            <a:endParaRPr lang="en-GB" altLang="en-US" dirty="0">
              <a:solidFill>
                <a:schemeClr val="accent2"/>
              </a:solidFill>
            </a:endParaRPr>
          </a:p>
        </p:txBody>
      </p:sp>
      <p:sp>
        <p:nvSpPr>
          <p:cNvPr id="61444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48966" y="1009650"/>
            <a:ext cx="8246070" cy="5269837"/>
          </a:xfrm>
        </p:spPr>
        <p:txBody>
          <a:bodyPr/>
          <a:lstStyle/>
          <a:p>
            <a:pPr eaLnBrk="1" hangingPunct="1"/>
            <a:endParaRPr lang="en-IE" altLang="en-US" dirty="0">
              <a:solidFill>
                <a:schemeClr val="tx2"/>
              </a:solidFill>
            </a:endParaRPr>
          </a:p>
          <a:p>
            <a:pPr eaLnBrk="1" hangingPunct="1"/>
            <a:endParaRPr lang="en-IE" altLang="en-US" b="0" dirty="0">
              <a:solidFill>
                <a:schemeClr val="tx1"/>
              </a:solidFill>
            </a:endParaRPr>
          </a:p>
          <a:p>
            <a:pPr lvl="1" eaLnBrk="1" hangingPunct="1"/>
            <a:endParaRPr lang="en-IE" altLang="en-US" dirty="0">
              <a:solidFill>
                <a:schemeClr val="tx2"/>
              </a:solidFill>
            </a:endParaRPr>
          </a:p>
          <a:p>
            <a:pPr lvl="1" eaLnBrk="1" hangingPunct="1"/>
            <a:endParaRPr lang="en-IE" altLang="en-US" dirty="0">
              <a:solidFill>
                <a:schemeClr val="tx2"/>
              </a:solidFill>
            </a:endParaRPr>
          </a:p>
          <a:p>
            <a:pPr eaLnBrk="1" hangingPunct="1"/>
            <a:endParaRPr lang="en-GB" altLang="en-US" dirty="0"/>
          </a:p>
        </p:txBody>
      </p:sp>
    </p:spTree>
    <p:extLst>
      <p:ext uri="{BB962C8B-B14F-4D97-AF65-F5344CB8AC3E}">
        <p14:creationId xmlns:p14="http://schemas.microsoft.com/office/powerpoint/2010/main" val="1094157847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66" name="Slide Number Placeholder 3"/>
          <p:cNvSpPr>
            <a:spLocks noGrp="1"/>
          </p:cNvSpPr>
          <p:nvPr>
            <p:ph type="sldNum" sz="quarter" idx="10"/>
          </p:nvPr>
        </p:nvSpPr>
        <p:spPr>
          <a:noFill/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/>
            <a:endParaRPr lang="en-GB" altLang="en-US" dirty="0"/>
          </a:p>
        </p:txBody>
      </p:sp>
      <p:sp>
        <p:nvSpPr>
          <p:cNvPr id="62467" name="Rectangle 2"/>
          <p:cNvSpPr>
            <a:spLocks noGrp="1" noChangeArrowheads="1"/>
          </p:cNvSpPr>
          <p:nvPr>
            <p:ph type="title"/>
          </p:nvPr>
        </p:nvSpPr>
        <p:spPr>
          <a:xfrm>
            <a:off x="-370185" y="0"/>
            <a:ext cx="8246070" cy="1018032"/>
          </a:xfrm>
        </p:spPr>
        <p:txBody>
          <a:bodyPr/>
          <a:lstStyle/>
          <a:p>
            <a:pPr eaLnBrk="1" hangingPunct="1"/>
            <a:r>
              <a:rPr lang="en-IE" altLang="en-US" dirty="0">
                <a:solidFill>
                  <a:schemeClr val="accent2"/>
                </a:solidFill>
              </a:rPr>
              <a:t>Loss on Revaluation</a:t>
            </a:r>
            <a:endParaRPr lang="en-GB" altLang="en-US" dirty="0">
              <a:solidFill>
                <a:schemeClr val="accent2"/>
              </a:solidFill>
            </a:endParaRPr>
          </a:p>
        </p:txBody>
      </p:sp>
      <p:sp>
        <p:nvSpPr>
          <p:cNvPr id="62468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381000" y="1104900"/>
            <a:ext cx="8246070" cy="5448300"/>
          </a:xfrm>
        </p:spPr>
        <p:txBody>
          <a:bodyPr>
            <a:normAutofit/>
          </a:bodyPr>
          <a:lstStyle/>
          <a:p>
            <a:pPr eaLnBrk="1" hangingPunct="1">
              <a:buFont typeface="Wingdings" pitchFamily="2" charset="2"/>
              <a:buNone/>
              <a:tabLst>
                <a:tab pos="6191250" algn="r"/>
                <a:tab pos="7799388" algn="r"/>
              </a:tabLst>
            </a:pPr>
            <a:endParaRPr lang="en-GB" altLang="en-US" dirty="0"/>
          </a:p>
        </p:txBody>
      </p:sp>
    </p:spTree>
    <p:extLst>
      <p:ext uri="{BB962C8B-B14F-4D97-AF65-F5344CB8AC3E}">
        <p14:creationId xmlns:p14="http://schemas.microsoft.com/office/powerpoint/2010/main" val="2630770634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>
                <a:solidFill>
                  <a:schemeClr val="accent2"/>
                </a:solidFill>
              </a:rPr>
              <a:t>Investments / non-</a:t>
            </a:r>
            <a:r>
              <a:rPr lang="fr-FR" dirty="0" err="1">
                <a:solidFill>
                  <a:schemeClr val="accent2"/>
                </a:solidFill>
              </a:rPr>
              <a:t>current</a:t>
            </a:r>
            <a:r>
              <a:rPr lang="fr-FR" dirty="0">
                <a:solidFill>
                  <a:schemeClr val="accent2"/>
                </a:solidFill>
              </a:rPr>
              <a:t> assets</a:t>
            </a:r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quarter" idx="13"/>
          </p:nvPr>
        </p:nvSpPr>
        <p:spPr>
          <a:xfrm>
            <a:off x="1480030" y="3251278"/>
            <a:ext cx="7663969" cy="540000"/>
          </a:xfrm>
        </p:spPr>
        <p:txBody>
          <a:bodyPr/>
          <a:lstStyle/>
          <a:p>
            <a:r>
              <a:rPr lang="fr-FR" dirty="0"/>
              <a:t>Intangible assets (IAS 38)</a:t>
            </a:r>
          </a:p>
        </p:txBody>
      </p:sp>
    </p:spTree>
    <p:extLst>
      <p:ext uri="{BB962C8B-B14F-4D97-AF65-F5344CB8AC3E}">
        <p14:creationId xmlns:p14="http://schemas.microsoft.com/office/powerpoint/2010/main" val="3519393242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92" y="86867"/>
            <a:ext cx="6071007" cy="763524"/>
          </a:xfrm>
        </p:spPr>
        <p:txBody>
          <a:bodyPr>
            <a:normAutofit fontScale="90000"/>
          </a:bodyPr>
          <a:lstStyle/>
          <a:p>
            <a:r>
              <a:rPr lang="en-GB" dirty="0">
                <a:solidFill>
                  <a:schemeClr val="accent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Criticism of accounting for R&amp;D &amp; Intangible assets</a:t>
            </a:r>
            <a:endParaRPr lang="en-GB" b="1" dirty="0">
              <a:solidFill>
                <a:schemeClr val="accent2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8966" y="1191237"/>
            <a:ext cx="8246070" cy="4798502"/>
          </a:xfrm>
        </p:spPr>
        <p:txBody>
          <a:bodyPr>
            <a:normAutofit/>
          </a:bodyPr>
          <a:lstStyle/>
          <a:p>
            <a:endParaRPr lang="en-IE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kumimoji="0" lang="en-GB" sz="1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Current accounting rules fail to capture intangible assets well:</a:t>
            </a:r>
            <a:br>
              <a:rPr kumimoji="0" lang="en-GB" sz="1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kumimoji="0" lang="en-GB" sz="1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- </a:t>
            </a:r>
            <a:r>
              <a:rPr kumimoji="0" lang="en-GB" sz="1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  <a:hlinkClick r:id="rId2"/>
              </a:rPr>
              <a:t>https://podcasts.apple.com/gb/podcast/john-collison-growing-the-internet-economy/id1154105909?i=1000478171547</a:t>
            </a:r>
            <a:br>
              <a:rPr kumimoji="0" lang="en-GB" sz="1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kumimoji="0" lang="en-GB" sz="1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- Listen to John Collison – Co-Founder Stripe – 52:00 – 1:01:53</a:t>
            </a:r>
            <a:br>
              <a:rPr kumimoji="0" lang="en-GB" sz="1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kumimoji="0" lang="en-GB" sz="1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- Criticises accounting for R&amp;D and intangible assets</a:t>
            </a:r>
            <a:endParaRPr lang="en-GB" b="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IE" sz="1500" dirty="0"/>
          </a:p>
        </p:txBody>
      </p:sp>
      <p:pic>
        <p:nvPicPr>
          <p:cNvPr id="6" name="Picture 5" descr="A picture containing text, person, person&#10;&#10;Description automatically generated">
            <a:extLst>
              <a:ext uri="{FF2B5EF4-FFF2-40B4-BE49-F238E27FC236}">
                <a16:creationId xmlns:a16="http://schemas.microsoft.com/office/drawing/2014/main" id="{1FB4959C-46CD-4270-86E4-3B847A5B55A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33627" y="4231896"/>
            <a:ext cx="3521109" cy="19759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8640371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66" name="Slide Number Placeholder 3"/>
          <p:cNvSpPr>
            <a:spLocks noGrp="1"/>
          </p:cNvSpPr>
          <p:nvPr>
            <p:ph type="sldNum" sz="quarter" idx="10"/>
          </p:nvPr>
        </p:nvSpPr>
        <p:spPr>
          <a:noFill/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/>
            <a:endParaRPr lang="en-GB" altLang="en-US" dirty="0"/>
          </a:p>
        </p:txBody>
      </p:sp>
      <p:sp>
        <p:nvSpPr>
          <p:cNvPr id="62467" name="Rectangle 2"/>
          <p:cNvSpPr>
            <a:spLocks noGrp="1" noChangeArrowheads="1"/>
          </p:cNvSpPr>
          <p:nvPr>
            <p:ph type="title"/>
          </p:nvPr>
        </p:nvSpPr>
        <p:spPr>
          <a:xfrm>
            <a:off x="-370185" y="0"/>
            <a:ext cx="8246070" cy="1018032"/>
          </a:xfrm>
        </p:spPr>
        <p:txBody>
          <a:bodyPr/>
          <a:lstStyle/>
          <a:p>
            <a:pPr eaLnBrk="1" hangingPunct="1"/>
            <a:r>
              <a:rPr lang="en-IE" altLang="en-US" dirty="0">
                <a:solidFill>
                  <a:schemeClr val="accent2"/>
                </a:solidFill>
              </a:rPr>
              <a:t>Definitions</a:t>
            </a:r>
            <a:endParaRPr lang="en-GB" altLang="en-US" dirty="0">
              <a:solidFill>
                <a:schemeClr val="accent2"/>
              </a:solidFill>
            </a:endParaRPr>
          </a:p>
        </p:txBody>
      </p:sp>
      <p:sp>
        <p:nvSpPr>
          <p:cNvPr id="62468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381000" y="1104900"/>
            <a:ext cx="8246070" cy="5448300"/>
          </a:xfrm>
        </p:spPr>
        <p:txBody>
          <a:bodyPr>
            <a:normAutofit/>
          </a:bodyPr>
          <a:lstStyle/>
          <a:p>
            <a:pPr algn="l"/>
            <a:endParaRPr lang="en-GB" sz="1800" b="0" i="0" u="none" strike="noStrike" baseline="0" dirty="0">
              <a:solidFill>
                <a:schemeClr val="tx1"/>
              </a:solidFill>
              <a:latin typeface="Calibri" panose="020F0502020204030204" pitchFamily="34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1800" dirty="0">
                <a:solidFill>
                  <a:schemeClr val="accent2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Intangible asset</a:t>
            </a:r>
            <a:r>
              <a:rPr lang="en-US" sz="1800" b="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: an intangible </a:t>
            </a:r>
          </a:p>
          <a:p>
            <a:pPr marL="285750" indent="-285750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sz="1800" b="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non-monetary </a:t>
            </a:r>
            <a:r>
              <a:rPr lang="en-US" sz="1800" b="0" dirty="0">
                <a:solidFill>
                  <a:srgbClr val="0070C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asset</a:t>
            </a:r>
            <a:endParaRPr lang="en-US" sz="1800" b="0" dirty="0">
              <a:solidFill>
                <a:schemeClr val="tx1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285750" indent="-285750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sz="1800" b="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without physical substance</a:t>
            </a:r>
          </a:p>
          <a:p>
            <a:pPr marL="285750" indent="-285750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sz="1800" b="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capable of being separated from entity and sold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endParaRPr lang="en-GB" sz="1800" b="0" dirty="0">
              <a:solidFill>
                <a:schemeClr val="tx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1800" dirty="0">
                <a:solidFill>
                  <a:schemeClr val="accent2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Research</a:t>
            </a:r>
            <a:r>
              <a:rPr lang="en-US" sz="1800" b="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: original and planned investigation undertaken with prospect of gaining new scientific knowledge or technical knowledge and understanding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endParaRPr lang="en-GB" sz="1800" b="0" dirty="0">
              <a:solidFill>
                <a:schemeClr val="tx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1800" dirty="0">
                <a:solidFill>
                  <a:schemeClr val="accent2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Development</a:t>
            </a:r>
            <a:r>
              <a:rPr lang="en-US" sz="1800" b="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: Application of research findings or other knowledge for the production of new or substantially improved materials, devices, products etc. prior to the start of commercial production or use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endParaRPr lang="en-GB" sz="1800" b="0" dirty="0">
              <a:solidFill>
                <a:schemeClr val="tx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en-GB" sz="1800" b="0" i="0" u="none" strike="noStrike" baseline="0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endParaRPr lang="en-GB" sz="1800" b="0" i="0" u="none" strike="noStrike" baseline="0" dirty="0">
              <a:solidFill>
                <a:srgbClr val="000000"/>
              </a:solidFill>
              <a:latin typeface="Calibri" panose="020F0502020204030204" pitchFamily="34" charset="0"/>
            </a:endParaRPr>
          </a:p>
          <a:p>
            <a:pPr eaLnBrk="1" hangingPunct="1">
              <a:buFont typeface="Wingdings" pitchFamily="2" charset="2"/>
              <a:buNone/>
              <a:tabLst>
                <a:tab pos="6191250" algn="r"/>
                <a:tab pos="7799388" algn="r"/>
              </a:tabLst>
            </a:pPr>
            <a:endParaRPr lang="en-GB" altLang="en-US" dirty="0"/>
          </a:p>
        </p:txBody>
      </p:sp>
    </p:spTree>
    <p:extLst>
      <p:ext uri="{BB962C8B-B14F-4D97-AF65-F5344CB8AC3E}">
        <p14:creationId xmlns:p14="http://schemas.microsoft.com/office/powerpoint/2010/main" val="609539830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307813" y="57612"/>
            <a:ext cx="7429500" cy="763524"/>
          </a:xfrm>
        </p:spPr>
        <p:txBody>
          <a:bodyPr>
            <a:normAutofit/>
          </a:bodyPr>
          <a:lstStyle/>
          <a:p>
            <a:r>
              <a:rPr lang="en-GB" dirty="0">
                <a:solidFill>
                  <a:schemeClr val="accent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Must meet “asset” definition</a:t>
            </a:r>
            <a:endParaRPr lang="en-GB" b="1" dirty="0">
              <a:solidFill>
                <a:schemeClr val="accent2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8966" y="1191237"/>
            <a:ext cx="8246070" cy="4580913"/>
          </a:xfrm>
        </p:spPr>
        <p:txBody>
          <a:bodyPr>
            <a:normAutofit fontScale="70000" lnSpcReduction="20000"/>
          </a:bodyPr>
          <a:lstStyle/>
          <a:p>
            <a:r>
              <a:rPr lang="en-IE" sz="2900" dirty="0">
                <a:solidFill>
                  <a:schemeClr val="accent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It must meet the Conceptual Framework definition of an asset:</a:t>
            </a:r>
          </a:p>
          <a:p>
            <a:r>
              <a:rPr lang="en-IE" sz="29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An asset is a present economic resource controlled by the entity as a result of past events</a:t>
            </a:r>
            <a:endParaRPr lang="en-GB" sz="2900" b="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IE" sz="29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endParaRPr lang="en-GB" sz="2900" b="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>
              <a:buFont typeface="Courier New" panose="02070309020205020404" pitchFamily="49" charset="0"/>
              <a:buChar char="o"/>
            </a:pPr>
            <a:r>
              <a:rPr lang="en-IE" sz="29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An economic resource is a right that has the potential to produce economic benefits</a:t>
            </a:r>
          </a:p>
          <a:p>
            <a:pPr lvl="1">
              <a:buFont typeface="Courier New" panose="02070309020205020404" pitchFamily="49" charset="0"/>
              <a:buChar char="o"/>
            </a:pPr>
            <a:endParaRPr lang="en-IE" sz="2900" b="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>
              <a:buFont typeface="Courier New" panose="02070309020205020404" pitchFamily="49" charset="0"/>
              <a:buChar char="o"/>
            </a:pPr>
            <a:endParaRPr lang="en-IE" sz="2900" b="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 algn="ctr"/>
            <a:r>
              <a:rPr lang="en-IE" sz="2900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Why is this a problem?</a:t>
            </a:r>
            <a:endParaRPr lang="en-GB" sz="2900" dirty="0">
              <a:solidFill>
                <a:srgbClr val="0070C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IE" sz="1500" dirty="0"/>
          </a:p>
        </p:txBody>
      </p:sp>
    </p:spTree>
    <p:extLst>
      <p:ext uri="{BB962C8B-B14F-4D97-AF65-F5344CB8AC3E}">
        <p14:creationId xmlns:p14="http://schemas.microsoft.com/office/powerpoint/2010/main" val="4068253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93960" y="0"/>
            <a:ext cx="8246070" cy="1018032"/>
          </a:xfrm>
        </p:spPr>
        <p:txBody>
          <a:bodyPr/>
          <a:lstStyle/>
          <a:p>
            <a:r>
              <a:rPr lang="en-GB" dirty="0">
                <a:solidFill>
                  <a:schemeClr val="accent2"/>
                </a:solidFill>
              </a:rPr>
              <a:t>Balance sheet</a:t>
            </a:r>
            <a:endParaRPr lang="en-GB" dirty="0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5D4AFDBA-EBBA-4109-9B13-4C9AC0B6AB2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4800" y="1295400"/>
            <a:ext cx="8534400" cy="4481914"/>
          </a:xfrm>
        </p:spPr>
        <p:txBody>
          <a:bodyPr>
            <a:normAutofit fontScale="25000" lnSpcReduction="20000"/>
          </a:bodyPr>
          <a:lstStyle/>
          <a:p>
            <a:pPr marL="0" indent="0">
              <a:buNone/>
            </a:pPr>
            <a:r>
              <a:rPr lang="en-GB" sz="8000" b="0" dirty="0">
                <a:solidFill>
                  <a:schemeClr val="tx1"/>
                </a:solidFill>
              </a:rPr>
              <a:t>The balance sheet “balances” because:</a:t>
            </a:r>
          </a:p>
          <a:p>
            <a:pPr algn="ctr"/>
            <a:r>
              <a:rPr lang="en-GB" sz="8000" dirty="0">
                <a:solidFill>
                  <a:schemeClr val="tx1"/>
                </a:solidFill>
              </a:rPr>
              <a:t>investments = finance used to pay for investments</a:t>
            </a:r>
          </a:p>
          <a:p>
            <a:pPr algn="ctr"/>
            <a:r>
              <a:rPr lang="en-GB" sz="8000" dirty="0">
                <a:solidFill>
                  <a:schemeClr val="tx1"/>
                </a:solidFill>
              </a:rPr>
              <a:t>investments = equity finance + debt finance</a:t>
            </a:r>
          </a:p>
          <a:p>
            <a:pPr algn="ctr"/>
            <a:r>
              <a:rPr lang="en-GB" sz="8000" dirty="0">
                <a:solidFill>
                  <a:schemeClr val="tx1"/>
                </a:solidFill>
              </a:rPr>
              <a:t>assets = equity + liabilities</a:t>
            </a:r>
          </a:p>
          <a:p>
            <a:pPr marL="0" indent="0">
              <a:buNone/>
            </a:pPr>
            <a:endParaRPr lang="en-GB" sz="8000" b="0" dirty="0">
              <a:solidFill>
                <a:schemeClr val="tx1"/>
              </a:solidFill>
            </a:endParaRPr>
          </a:p>
          <a:p>
            <a:r>
              <a:rPr lang="en-GB" sz="8000" b="0" dirty="0">
                <a:solidFill>
                  <a:schemeClr val="tx1"/>
                </a:solidFill>
              </a:rPr>
              <a:t>The balance sheet outlines the: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GB" sz="8000" b="0" dirty="0">
                <a:solidFill>
                  <a:schemeClr val="tx1"/>
                </a:solidFill>
              </a:rPr>
              <a:t> </a:t>
            </a:r>
            <a:r>
              <a:rPr lang="en-GB" sz="8000" b="0" dirty="0">
                <a:solidFill>
                  <a:schemeClr val="accent2"/>
                </a:solidFill>
              </a:rPr>
              <a:t>Investments made by the firm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GB" sz="8000" b="0" dirty="0">
                <a:solidFill>
                  <a:schemeClr val="accent2"/>
                </a:solidFill>
              </a:rPr>
              <a:t> How the investments have been financed – equity / debt</a:t>
            </a:r>
          </a:p>
          <a:p>
            <a:pPr lvl="1">
              <a:buFont typeface="Courier New" panose="02070309020205020404" pitchFamily="49" charset="0"/>
              <a:buChar char="o"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442333809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66" name="Slide Number Placeholder 3"/>
          <p:cNvSpPr>
            <a:spLocks noGrp="1"/>
          </p:cNvSpPr>
          <p:nvPr>
            <p:ph type="sldNum" sz="quarter" idx="10"/>
          </p:nvPr>
        </p:nvSpPr>
        <p:spPr>
          <a:noFill/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/>
            <a:endParaRPr lang="en-GB" altLang="en-US" dirty="0"/>
          </a:p>
        </p:txBody>
      </p:sp>
      <p:sp>
        <p:nvSpPr>
          <p:cNvPr id="62467" name="Rectangle 2"/>
          <p:cNvSpPr>
            <a:spLocks noGrp="1" noChangeArrowheads="1"/>
          </p:cNvSpPr>
          <p:nvPr>
            <p:ph type="title"/>
          </p:nvPr>
        </p:nvSpPr>
        <p:spPr>
          <a:xfrm>
            <a:off x="-370185" y="0"/>
            <a:ext cx="8246070" cy="1018032"/>
          </a:xfrm>
        </p:spPr>
        <p:txBody>
          <a:bodyPr/>
          <a:lstStyle/>
          <a:p>
            <a:pPr eaLnBrk="1" hangingPunct="1"/>
            <a:r>
              <a:rPr lang="en-IE" altLang="en-US" dirty="0">
                <a:solidFill>
                  <a:schemeClr val="accent2"/>
                </a:solidFill>
              </a:rPr>
              <a:t>Recognition</a:t>
            </a:r>
            <a:endParaRPr lang="en-GB" altLang="en-US" dirty="0">
              <a:solidFill>
                <a:schemeClr val="accent2"/>
              </a:solidFill>
            </a:endParaRPr>
          </a:p>
        </p:txBody>
      </p:sp>
      <p:sp>
        <p:nvSpPr>
          <p:cNvPr id="62468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381000" y="1104900"/>
            <a:ext cx="8246070" cy="5448300"/>
          </a:xfrm>
        </p:spPr>
        <p:txBody>
          <a:bodyPr>
            <a:norm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endParaRPr lang="en-GB" sz="1600" dirty="0">
              <a:solidFill>
                <a:schemeClr val="tx1"/>
              </a:solidFill>
              <a:effectLst/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GB" sz="2000" dirty="0">
                <a:solidFill>
                  <a:schemeClr val="accent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2 con</a:t>
            </a:r>
            <a:r>
              <a:rPr lang="en-GB" sz="2000" dirty="0">
                <a:solidFill>
                  <a:schemeClr val="accent2"/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ditions for recognition: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endParaRPr lang="en-GB" sz="2000" b="0" dirty="0">
              <a:solidFill>
                <a:schemeClr val="tx1"/>
              </a:solidFill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342900" indent="-342900">
              <a:lnSpc>
                <a:spcPct val="107000"/>
              </a:lnSpc>
              <a:spcAft>
                <a:spcPts val="800"/>
              </a:spcAft>
              <a:buAutoNum type="arabicParenBoth"/>
            </a:pPr>
            <a:r>
              <a:rPr lang="en-US" sz="2000" b="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When it is probable that future economic benefits attributable to the asset will flow to the entity</a:t>
            </a:r>
          </a:p>
          <a:p>
            <a:pPr marL="342900" lvl="1" indent="-342900">
              <a:lnSpc>
                <a:spcPct val="107000"/>
              </a:lnSpc>
              <a:spcAft>
                <a:spcPts val="800"/>
              </a:spcAft>
              <a:buFont typeface="Courier New" panose="02070309020205020404" pitchFamily="49" charset="0"/>
              <a:buChar char="o"/>
            </a:pPr>
            <a:r>
              <a:rPr lang="en-US" sz="2000" b="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i.e. revenue from sale of goods &amp; services / cost savings</a:t>
            </a:r>
          </a:p>
          <a:p>
            <a:pPr marL="342900" lvl="1" indent="-342900">
              <a:lnSpc>
                <a:spcPct val="107000"/>
              </a:lnSpc>
              <a:spcAft>
                <a:spcPts val="800"/>
              </a:spcAft>
              <a:buFont typeface="Courier New" panose="02070309020205020404" pitchFamily="49" charset="0"/>
              <a:buChar char="o"/>
            </a:pPr>
            <a:endParaRPr lang="en-GB" sz="2000" b="0" dirty="0">
              <a:solidFill>
                <a:schemeClr val="tx1"/>
              </a:solidFill>
              <a:effectLst/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r>
              <a:rPr lang="en-GB" sz="2000" b="0" i="0" u="none" strike="noStrike" baseline="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(2) Cost of asset can be measured reliably</a:t>
            </a:r>
          </a:p>
          <a:p>
            <a:endParaRPr lang="en-GB" sz="1600" b="0" dirty="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GB" sz="1600" b="0" i="0" u="none" strike="noStrike" baseline="0" dirty="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GB" sz="1800" b="0" i="0" u="none" strike="noStrike" baseline="0" dirty="0">
              <a:solidFill>
                <a:srgbClr val="000000"/>
              </a:solidFill>
              <a:latin typeface="Calibri" panose="020F0502020204030204" pitchFamily="34" charset="0"/>
            </a:endParaRPr>
          </a:p>
          <a:p>
            <a:pPr eaLnBrk="1" hangingPunct="1">
              <a:buFont typeface="Wingdings" pitchFamily="2" charset="2"/>
              <a:buNone/>
              <a:tabLst>
                <a:tab pos="6191250" algn="r"/>
                <a:tab pos="7799388" algn="r"/>
              </a:tabLst>
            </a:pPr>
            <a:endParaRPr lang="en-GB" altLang="en-US" dirty="0"/>
          </a:p>
        </p:txBody>
      </p:sp>
    </p:spTree>
    <p:extLst>
      <p:ext uri="{BB962C8B-B14F-4D97-AF65-F5344CB8AC3E}">
        <p14:creationId xmlns:p14="http://schemas.microsoft.com/office/powerpoint/2010/main" val="2701865390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66" name="Slide Number Placeholder 3"/>
          <p:cNvSpPr>
            <a:spLocks noGrp="1"/>
          </p:cNvSpPr>
          <p:nvPr>
            <p:ph type="sldNum" sz="quarter" idx="10"/>
          </p:nvPr>
        </p:nvSpPr>
        <p:spPr>
          <a:noFill/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/>
            <a:endParaRPr lang="en-GB" altLang="en-US" dirty="0"/>
          </a:p>
        </p:txBody>
      </p:sp>
      <p:sp>
        <p:nvSpPr>
          <p:cNvPr id="62467" name="Rectangle 2"/>
          <p:cNvSpPr>
            <a:spLocks noGrp="1" noChangeArrowheads="1"/>
          </p:cNvSpPr>
          <p:nvPr>
            <p:ph type="title"/>
          </p:nvPr>
        </p:nvSpPr>
        <p:spPr>
          <a:xfrm>
            <a:off x="-370185" y="0"/>
            <a:ext cx="8246070" cy="1018032"/>
          </a:xfrm>
        </p:spPr>
        <p:txBody>
          <a:bodyPr/>
          <a:lstStyle/>
          <a:p>
            <a:pPr eaLnBrk="1" hangingPunct="1"/>
            <a:r>
              <a:rPr lang="en-IE" altLang="en-US" dirty="0">
                <a:solidFill>
                  <a:schemeClr val="accent2"/>
                </a:solidFill>
              </a:rPr>
              <a:t>Initial measurement</a:t>
            </a:r>
            <a:endParaRPr lang="en-GB" altLang="en-US" dirty="0">
              <a:solidFill>
                <a:schemeClr val="accent2"/>
              </a:solidFill>
            </a:endParaRPr>
          </a:p>
        </p:txBody>
      </p:sp>
      <p:sp>
        <p:nvSpPr>
          <p:cNvPr id="62468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381000" y="1104900"/>
            <a:ext cx="8246070" cy="5448300"/>
          </a:xfrm>
        </p:spPr>
        <p:txBody>
          <a:bodyPr>
            <a:norm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endParaRPr lang="en-US" sz="1800" b="0" dirty="0">
              <a:solidFill>
                <a:schemeClr val="tx1"/>
              </a:solidFill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1800" b="0" dirty="0">
                <a:solidFill>
                  <a:schemeClr val="tx1"/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I</a:t>
            </a:r>
            <a:r>
              <a:rPr lang="en-US" sz="1800" b="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nitially recorded at cost:</a:t>
            </a:r>
            <a:endParaRPr lang="en-GB" sz="1800" b="0" dirty="0">
              <a:solidFill>
                <a:schemeClr val="tx1"/>
              </a:solidFill>
              <a:effectLst/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342900" lvl="0" indent="-342900">
              <a:lnSpc>
                <a:spcPct val="107000"/>
              </a:lnSpc>
              <a:buFont typeface="Symbol" panose="05050102010706020507" pitchFamily="18" charset="2"/>
              <a:buChar char=""/>
            </a:pPr>
            <a:r>
              <a:rPr lang="en-US" sz="1800" b="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Purchase price + import duties + non-refundable taxes</a:t>
            </a:r>
            <a:endParaRPr lang="en-GB" sz="1800" b="0" dirty="0">
              <a:solidFill>
                <a:schemeClr val="tx1"/>
              </a:solidFill>
              <a:effectLst/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342900" lvl="0" indent="-342900">
              <a:lnSpc>
                <a:spcPct val="107000"/>
              </a:lnSpc>
              <a:buFont typeface="Symbol" panose="05050102010706020507" pitchFamily="18" charset="2"/>
              <a:buChar char=""/>
            </a:pPr>
            <a:r>
              <a:rPr lang="en-US" sz="1800" b="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- trade discounts &amp; rebates</a:t>
            </a:r>
            <a:endParaRPr lang="en-GB" sz="1800" b="0" dirty="0">
              <a:solidFill>
                <a:schemeClr val="tx1"/>
              </a:solidFill>
              <a:effectLst/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Font typeface="Symbol" panose="05050102010706020507" pitchFamily="18" charset="2"/>
              <a:buChar char=""/>
            </a:pPr>
            <a:r>
              <a:rPr lang="en-US" sz="1800" b="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+ directly attributable costs of preparing the assets for its intended use e.g. professional fees, testing whether asset is functioning properly, etc.</a:t>
            </a: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Font typeface="Symbol" panose="05050102010706020507" pitchFamily="18" charset="2"/>
              <a:buChar char=""/>
            </a:pPr>
            <a:endParaRPr lang="en-US" sz="1800" b="0" dirty="0">
              <a:solidFill>
                <a:schemeClr val="tx1"/>
              </a:solidFill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Font typeface="Symbol" panose="05050102010706020507" pitchFamily="18" charset="2"/>
              <a:buChar char=""/>
            </a:pPr>
            <a:endParaRPr lang="en-US" sz="1800" b="0" dirty="0">
              <a:solidFill>
                <a:schemeClr val="tx1"/>
              </a:solidFill>
              <a:effectLst/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lvl="0">
              <a:lnSpc>
                <a:spcPct val="107000"/>
              </a:lnSpc>
              <a:spcAft>
                <a:spcPts val="800"/>
              </a:spcAft>
            </a:pPr>
            <a:endParaRPr lang="en-GB" sz="1800" b="0" dirty="0">
              <a:solidFill>
                <a:schemeClr val="tx1"/>
              </a:solidFill>
              <a:effectLst/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endParaRPr lang="en-GB" sz="1600" b="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GB" sz="1600" b="0" i="0" u="none" strike="noStrike" baseline="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GB" sz="1800" b="0" i="0" u="none" strike="noStrike" baseline="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eaLnBrk="1" hangingPunct="1">
              <a:buFont typeface="Wingdings" pitchFamily="2" charset="2"/>
              <a:buNone/>
              <a:tabLst>
                <a:tab pos="6191250" algn="r"/>
                <a:tab pos="7799388" algn="r"/>
              </a:tabLst>
            </a:pPr>
            <a:endParaRPr lang="en-GB" altLang="en-US" dirty="0"/>
          </a:p>
        </p:txBody>
      </p:sp>
    </p:spTree>
    <p:extLst>
      <p:ext uri="{BB962C8B-B14F-4D97-AF65-F5344CB8AC3E}">
        <p14:creationId xmlns:p14="http://schemas.microsoft.com/office/powerpoint/2010/main" val="1452585394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8966" y="1018032"/>
            <a:ext cx="8246070" cy="5261455"/>
          </a:xfrm>
        </p:spPr>
        <p:txBody>
          <a:bodyPr>
            <a:normAutofit/>
          </a:bodyPr>
          <a:lstStyle/>
          <a:p>
            <a:pPr lvl="0" algn="just">
              <a:lnSpc>
                <a:spcPct val="107000"/>
              </a:lnSpc>
            </a:pPr>
            <a:endParaRPr lang="en-GB" sz="2000" b="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0" algn="just">
              <a:lnSpc>
                <a:spcPct val="107000"/>
              </a:lnSpc>
            </a:pPr>
            <a:endParaRPr lang="en-GB" sz="2000" b="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0" algn="just">
              <a:lnSpc>
                <a:spcPct val="107000"/>
              </a:lnSpc>
            </a:pPr>
            <a:r>
              <a:rPr lang="en-GB" sz="2000" b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Choose between:</a:t>
            </a:r>
          </a:p>
          <a:p>
            <a:pPr marL="457200" lvl="0" indent="-457200" algn="just">
              <a:lnSpc>
                <a:spcPct val="107000"/>
              </a:lnSpc>
              <a:buFont typeface="+mj-lt"/>
              <a:buAutoNum type="arabicPeriod"/>
            </a:pPr>
            <a:r>
              <a:rPr lang="en-GB" sz="2000" b="0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Cost model </a:t>
            </a:r>
            <a:r>
              <a:rPr lang="en-GB" sz="2000" b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or</a:t>
            </a:r>
          </a:p>
          <a:p>
            <a:pPr marL="457200" lvl="0" indent="-457200" algn="just">
              <a:lnSpc>
                <a:spcPct val="107000"/>
              </a:lnSpc>
              <a:buFont typeface="+mj-lt"/>
              <a:buAutoNum type="arabicPeriod"/>
            </a:pPr>
            <a:r>
              <a:rPr lang="en-GB" sz="2000" b="0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Revaluation model</a:t>
            </a:r>
          </a:p>
          <a:p>
            <a:pPr lvl="0" algn="just">
              <a:lnSpc>
                <a:spcPct val="107000"/>
              </a:lnSpc>
            </a:pPr>
            <a:endParaRPr lang="en-GB" sz="1600" b="0" dirty="0">
              <a:solidFill>
                <a:srgbClr val="00B0F0"/>
              </a:solidFill>
            </a:endParaRPr>
          </a:p>
          <a:p>
            <a:pPr>
              <a:lnSpc>
                <a:spcPct val="120000"/>
              </a:lnSpc>
            </a:pPr>
            <a:endParaRPr lang="en-GB" sz="1600" b="0" dirty="0">
              <a:solidFill>
                <a:schemeClr val="tx1"/>
              </a:solidFill>
            </a:endParaRPr>
          </a:p>
          <a:p>
            <a:pPr>
              <a:lnSpc>
                <a:spcPct val="120000"/>
              </a:lnSpc>
            </a:pPr>
            <a:endParaRPr lang="en-GB" sz="1600" b="0" dirty="0">
              <a:solidFill>
                <a:srgbClr val="00B0F0"/>
              </a:solidFill>
            </a:endParaRP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8E911F50-4CDE-4DD3-BC05-D89903036E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322560" y="0"/>
            <a:ext cx="8246070" cy="1018032"/>
          </a:xfrm>
        </p:spPr>
        <p:txBody>
          <a:bodyPr/>
          <a:lstStyle/>
          <a:p>
            <a:r>
              <a:rPr lang="en-GB" dirty="0">
                <a:solidFill>
                  <a:schemeClr val="accent2"/>
                </a:solidFill>
              </a:rPr>
              <a:t>Subsequent measurement</a:t>
            </a:r>
          </a:p>
        </p:txBody>
      </p:sp>
    </p:spTree>
    <p:extLst>
      <p:ext uri="{BB962C8B-B14F-4D97-AF65-F5344CB8AC3E}">
        <p14:creationId xmlns:p14="http://schemas.microsoft.com/office/powerpoint/2010/main" val="1831717264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8966" y="1018032"/>
            <a:ext cx="8246070" cy="5261455"/>
          </a:xfrm>
        </p:spPr>
        <p:txBody>
          <a:bodyPr>
            <a:normAutofit/>
          </a:bodyPr>
          <a:lstStyle/>
          <a:p>
            <a:pPr lvl="0" algn="just">
              <a:lnSpc>
                <a:spcPct val="107000"/>
              </a:lnSpc>
            </a:pPr>
            <a:endParaRPr lang="en-GB" sz="2000" b="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0" algn="just">
              <a:lnSpc>
                <a:spcPct val="107000"/>
              </a:lnSpc>
            </a:pPr>
            <a:endParaRPr lang="en-GB" sz="2000" b="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1800" b="0" u="sng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Internally generated goodwill</a:t>
            </a:r>
            <a:r>
              <a:rPr lang="en-US" sz="1800" b="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:</a:t>
            </a:r>
            <a:endParaRPr lang="en-GB" sz="1800" b="0" dirty="0">
              <a:solidFill>
                <a:schemeClr val="tx1"/>
              </a:solidFill>
              <a:effectLst/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1800" b="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Do not recognize internally generated good will as an asset because it is not deemed to be an identifiable resource i.e. it cannot be separated.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endParaRPr lang="en-US" sz="1800" b="0" dirty="0">
              <a:solidFill>
                <a:schemeClr val="tx1"/>
              </a:solidFill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endParaRPr lang="en-GB" sz="1800" b="0" dirty="0">
              <a:solidFill>
                <a:schemeClr val="tx1"/>
              </a:solidFill>
              <a:effectLst/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1800" b="0" u="sng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Purchased goodwill:</a:t>
            </a:r>
            <a:r>
              <a:rPr lang="en-US" sz="1800" b="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1800" b="0" dirty="0">
                <a:solidFill>
                  <a:schemeClr val="tx1"/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A</a:t>
            </a:r>
            <a:r>
              <a:rPr lang="en-US" sz="1800" b="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ccounting treatment detailed under IFRS3 Business Combinations.</a:t>
            </a:r>
            <a:endParaRPr lang="en-GB" sz="1800" b="0" dirty="0">
              <a:solidFill>
                <a:schemeClr val="tx1"/>
              </a:solidFill>
              <a:effectLst/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lvl="0" algn="just">
              <a:lnSpc>
                <a:spcPct val="107000"/>
              </a:lnSpc>
            </a:pPr>
            <a:endParaRPr lang="en-GB" sz="1600" b="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20000"/>
              </a:lnSpc>
            </a:pPr>
            <a:endParaRPr lang="en-GB" sz="1600" b="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20000"/>
              </a:lnSpc>
            </a:pPr>
            <a:endParaRPr lang="en-GB" sz="1600" b="0" dirty="0">
              <a:solidFill>
                <a:srgbClr val="00B0F0"/>
              </a:solidFill>
            </a:endParaRP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8E911F50-4CDE-4DD3-BC05-D89903036E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322560" y="0"/>
            <a:ext cx="8246070" cy="1018032"/>
          </a:xfrm>
        </p:spPr>
        <p:txBody>
          <a:bodyPr/>
          <a:lstStyle/>
          <a:p>
            <a:r>
              <a:rPr lang="en-GB" dirty="0">
                <a:solidFill>
                  <a:schemeClr val="accent2"/>
                </a:solidFill>
              </a:rPr>
              <a:t>Goodwill</a:t>
            </a:r>
          </a:p>
        </p:txBody>
      </p:sp>
    </p:spTree>
    <p:extLst>
      <p:ext uri="{BB962C8B-B14F-4D97-AF65-F5344CB8AC3E}">
        <p14:creationId xmlns:p14="http://schemas.microsoft.com/office/powerpoint/2010/main" val="433166382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8966" y="1018032"/>
            <a:ext cx="8246070" cy="5261455"/>
          </a:xfrm>
        </p:spPr>
        <p:txBody>
          <a:bodyPr>
            <a:normAutofit/>
          </a:bodyPr>
          <a:lstStyle/>
          <a:p>
            <a:pPr lvl="0" algn="just">
              <a:lnSpc>
                <a:spcPct val="107000"/>
              </a:lnSpc>
            </a:pPr>
            <a:endParaRPr lang="en-GB" sz="2000" b="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1800" dirty="0">
                <a:solidFill>
                  <a:schemeClr val="accent2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Accounting treatment: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1800" b="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Do </a:t>
            </a:r>
            <a:r>
              <a:rPr lang="en-US" sz="1800" b="0" dirty="0">
                <a:solidFill>
                  <a:schemeClr val="accent2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NOT</a:t>
            </a:r>
            <a:r>
              <a:rPr lang="en-US" sz="1800" b="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recognize cost of research as an asset.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1800" b="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Write off </a:t>
            </a:r>
            <a:r>
              <a:rPr lang="en-US" sz="1800" b="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as an expense in year occurred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endParaRPr lang="en-GB" sz="1800" b="0" dirty="0">
              <a:solidFill>
                <a:schemeClr val="tx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1800" dirty="0">
                <a:solidFill>
                  <a:schemeClr val="accent2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Justification:</a:t>
            </a:r>
            <a:endParaRPr lang="en-GB" sz="1800" dirty="0">
              <a:solidFill>
                <a:schemeClr val="accent2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1800" b="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There is no reasonable certainty that future economic benefits will flow to the entity from the research. 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1800" b="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Examples all relate to searching for information or knowledge can see nothing concrete (future economic benefits) with these activities.</a:t>
            </a:r>
            <a:endParaRPr lang="en-GB" sz="1800" b="0" dirty="0">
              <a:solidFill>
                <a:schemeClr val="tx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0" algn="just">
              <a:lnSpc>
                <a:spcPct val="107000"/>
              </a:lnSpc>
            </a:pPr>
            <a:endParaRPr lang="en-GB" sz="1600" b="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20000"/>
              </a:lnSpc>
            </a:pPr>
            <a:endParaRPr lang="en-GB" sz="1600" b="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20000"/>
              </a:lnSpc>
            </a:pPr>
            <a:endParaRPr lang="en-GB" sz="1600" b="0" dirty="0">
              <a:solidFill>
                <a:srgbClr val="00B0F0"/>
              </a:solidFill>
            </a:endParaRP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8E911F50-4CDE-4DD3-BC05-D89903036E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322560" y="0"/>
            <a:ext cx="8246070" cy="1018032"/>
          </a:xfrm>
        </p:spPr>
        <p:txBody>
          <a:bodyPr/>
          <a:lstStyle/>
          <a:p>
            <a:r>
              <a:rPr lang="en-GB" dirty="0">
                <a:solidFill>
                  <a:schemeClr val="accent2"/>
                </a:solidFill>
              </a:rPr>
              <a:t>Research</a:t>
            </a:r>
          </a:p>
        </p:txBody>
      </p:sp>
    </p:spTree>
    <p:extLst>
      <p:ext uri="{BB962C8B-B14F-4D97-AF65-F5344CB8AC3E}">
        <p14:creationId xmlns:p14="http://schemas.microsoft.com/office/powerpoint/2010/main" val="3469305134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8965" y="1170432"/>
            <a:ext cx="8246070" cy="5261455"/>
          </a:xfrm>
        </p:spPr>
        <p:txBody>
          <a:bodyPr>
            <a:normAutofit fontScale="92500" lnSpcReduction="20000"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1800" dirty="0">
                <a:solidFill>
                  <a:schemeClr val="accent2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Accounting treatment: </a:t>
            </a:r>
            <a:endParaRPr lang="en-GB" sz="1800" dirty="0">
              <a:solidFill>
                <a:schemeClr val="accent2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1800" b="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Expenditure on development should be capitalized if all 5 conditions are met.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endParaRPr lang="en-GB" sz="1800" b="0" dirty="0">
              <a:solidFill>
                <a:schemeClr val="tx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1800" dirty="0">
                <a:solidFill>
                  <a:schemeClr val="accent2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Conditions:</a:t>
            </a:r>
            <a:endParaRPr lang="en-GB" sz="1800" dirty="0">
              <a:solidFill>
                <a:schemeClr val="accent2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buFont typeface="+mj-lt"/>
              <a:buAutoNum type="romanUcPeriod"/>
            </a:pPr>
            <a:r>
              <a:rPr lang="en-US" sz="1800" b="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Technical feasibility of completing the intangible asset</a:t>
            </a:r>
            <a:endParaRPr lang="en-GB" sz="1800" b="0" dirty="0">
              <a:solidFill>
                <a:schemeClr val="tx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buFont typeface="+mj-lt"/>
              <a:buAutoNum type="romanUcPeriod"/>
            </a:pPr>
            <a:r>
              <a:rPr lang="en-US" sz="1800" b="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Intention by entity to complete the asset and use or sell it</a:t>
            </a:r>
            <a:endParaRPr lang="en-GB" sz="1800" b="0" dirty="0">
              <a:solidFill>
                <a:schemeClr val="tx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buFont typeface="+mj-lt"/>
              <a:buAutoNum type="romanUcPeriod"/>
            </a:pPr>
            <a:r>
              <a:rPr lang="en-US" sz="1800" b="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Ability of entity to use or sell the asset</a:t>
            </a:r>
            <a:endParaRPr lang="en-GB" sz="1800" b="0" dirty="0">
              <a:solidFill>
                <a:schemeClr val="tx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buFont typeface="+mj-lt"/>
              <a:buAutoNum type="romanUcPeriod"/>
            </a:pPr>
            <a:r>
              <a:rPr lang="en-US" sz="1800" b="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The likelihood of the asset generating probable future economic benefits e.g. existence of a market for the output of an asset.</a:t>
            </a:r>
            <a:endParaRPr lang="en-GB" sz="1800" b="0" dirty="0">
              <a:solidFill>
                <a:schemeClr val="tx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Font typeface="+mj-lt"/>
              <a:buAutoNum type="romanUcPeriod"/>
            </a:pPr>
            <a:r>
              <a:rPr lang="en-US" sz="1800" b="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Ability to measure the expenditure attributable to the asset.</a:t>
            </a:r>
            <a:endParaRPr lang="en-GB" sz="1800" b="0" dirty="0">
              <a:solidFill>
                <a:schemeClr val="tx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endParaRPr lang="en-GB" sz="1800" b="0" dirty="0">
              <a:solidFill>
                <a:schemeClr val="tx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1800" dirty="0">
                <a:solidFill>
                  <a:schemeClr val="accent2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Justification: 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1800" b="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Unlike research, development costs are incurred much later on in the project therefore more appropriate to have reasonable certainty as to probable future economic benefits</a:t>
            </a:r>
            <a:endParaRPr lang="en-GB" sz="1600" b="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20000"/>
              </a:lnSpc>
            </a:pPr>
            <a:endParaRPr lang="en-GB" sz="1600" b="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20000"/>
              </a:lnSpc>
            </a:pPr>
            <a:endParaRPr lang="en-GB" sz="1600" b="0" dirty="0">
              <a:solidFill>
                <a:srgbClr val="00B0F0"/>
              </a:solidFill>
            </a:endParaRP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8E911F50-4CDE-4DD3-BC05-D89903036E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322560" y="0"/>
            <a:ext cx="8246070" cy="1018032"/>
          </a:xfrm>
        </p:spPr>
        <p:txBody>
          <a:bodyPr/>
          <a:lstStyle/>
          <a:p>
            <a:r>
              <a:rPr lang="en-GB" dirty="0">
                <a:solidFill>
                  <a:schemeClr val="accent2"/>
                </a:solidFill>
              </a:rPr>
              <a:t>Development</a:t>
            </a:r>
          </a:p>
        </p:txBody>
      </p:sp>
    </p:spTree>
    <p:extLst>
      <p:ext uri="{BB962C8B-B14F-4D97-AF65-F5344CB8AC3E}">
        <p14:creationId xmlns:p14="http://schemas.microsoft.com/office/powerpoint/2010/main" val="3642567778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8965" y="1170432"/>
            <a:ext cx="8246070" cy="5261455"/>
          </a:xfrm>
        </p:spPr>
        <p:txBody>
          <a:bodyPr>
            <a:normAutofit/>
          </a:bodyPr>
          <a:lstStyle/>
          <a:p>
            <a:pPr lvl="0">
              <a:lnSpc>
                <a:spcPct val="107000"/>
              </a:lnSpc>
            </a:pPr>
            <a:endParaRPr lang="en-US" sz="1800" b="0" dirty="0">
              <a:solidFill>
                <a:schemeClr val="tx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0">
              <a:lnSpc>
                <a:spcPct val="107000"/>
              </a:lnSpc>
            </a:pPr>
            <a:r>
              <a:rPr lang="en-US" sz="1800" b="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Design, construction, testing of pre-production &amp; pre-use prototypes and models</a:t>
            </a:r>
          </a:p>
          <a:p>
            <a:pPr lvl="0">
              <a:lnSpc>
                <a:spcPct val="107000"/>
              </a:lnSpc>
            </a:pPr>
            <a:endParaRPr lang="en-US" sz="1800" b="0" dirty="0">
              <a:solidFill>
                <a:schemeClr val="tx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0">
              <a:lnSpc>
                <a:spcPct val="107000"/>
              </a:lnSpc>
            </a:pPr>
            <a:r>
              <a:rPr lang="en-US" sz="1800" b="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Design of tools, jogs and dies involving new technology</a:t>
            </a:r>
          </a:p>
          <a:p>
            <a:pPr lvl="0">
              <a:lnSpc>
                <a:spcPct val="107000"/>
              </a:lnSpc>
            </a:pPr>
            <a:endParaRPr lang="en-GB" sz="1800" b="0" dirty="0">
              <a:solidFill>
                <a:schemeClr val="tx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0">
              <a:lnSpc>
                <a:spcPct val="107000"/>
              </a:lnSpc>
            </a:pPr>
            <a:r>
              <a:rPr lang="en-US" sz="1800" b="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Design, construction and operation of pilot plant that is not of a scale economically feasible for commercial production</a:t>
            </a:r>
          </a:p>
          <a:p>
            <a:pPr lvl="0">
              <a:lnSpc>
                <a:spcPct val="107000"/>
              </a:lnSpc>
            </a:pPr>
            <a:endParaRPr lang="en-GB" sz="1800" b="0" dirty="0">
              <a:solidFill>
                <a:schemeClr val="tx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0">
              <a:lnSpc>
                <a:spcPct val="107000"/>
              </a:lnSpc>
              <a:spcAft>
                <a:spcPts val="800"/>
              </a:spcAft>
            </a:pPr>
            <a:r>
              <a:rPr lang="en-US" sz="1800" b="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Design, construction and testing of a chosen alternative for new or improved materials, devices, processes, systems or services</a:t>
            </a:r>
            <a:endParaRPr lang="en-GB" sz="1800" b="0" dirty="0">
              <a:solidFill>
                <a:schemeClr val="tx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20000"/>
              </a:lnSpc>
            </a:pPr>
            <a:endParaRPr lang="en-GB" sz="1600" b="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20000"/>
              </a:lnSpc>
            </a:pPr>
            <a:endParaRPr lang="en-GB" sz="1600" b="0" dirty="0">
              <a:solidFill>
                <a:srgbClr val="00B0F0"/>
              </a:solidFill>
            </a:endParaRP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8E911F50-4CDE-4DD3-BC05-D89903036E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322560" y="0"/>
            <a:ext cx="8246070" cy="1018032"/>
          </a:xfrm>
        </p:spPr>
        <p:txBody>
          <a:bodyPr/>
          <a:lstStyle/>
          <a:p>
            <a:r>
              <a:rPr lang="en-GB" dirty="0">
                <a:solidFill>
                  <a:schemeClr val="accent2"/>
                </a:solidFill>
              </a:rPr>
              <a:t>Development examples</a:t>
            </a:r>
          </a:p>
        </p:txBody>
      </p:sp>
    </p:spTree>
    <p:extLst>
      <p:ext uri="{BB962C8B-B14F-4D97-AF65-F5344CB8AC3E}">
        <p14:creationId xmlns:p14="http://schemas.microsoft.com/office/powerpoint/2010/main" val="4126440569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>
                <a:solidFill>
                  <a:schemeClr val="accent2"/>
                </a:solidFill>
              </a:rPr>
              <a:t>Investments / non-</a:t>
            </a:r>
            <a:r>
              <a:rPr lang="fr-FR" dirty="0" err="1">
                <a:solidFill>
                  <a:schemeClr val="accent2"/>
                </a:solidFill>
              </a:rPr>
              <a:t>current</a:t>
            </a:r>
            <a:r>
              <a:rPr lang="fr-FR" dirty="0">
                <a:solidFill>
                  <a:schemeClr val="accent2"/>
                </a:solidFill>
              </a:rPr>
              <a:t> assets</a:t>
            </a:r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quarter" idx="13"/>
          </p:nvPr>
        </p:nvSpPr>
        <p:spPr>
          <a:xfrm>
            <a:off x="1480030" y="3251278"/>
            <a:ext cx="7663969" cy="540000"/>
          </a:xfrm>
        </p:spPr>
        <p:txBody>
          <a:bodyPr/>
          <a:lstStyle/>
          <a:p>
            <a:r>
              <a:rPr lang="fr-FR" dirty="0" err="1"/>
              <a:t>Leases</a:t>
            </a:r>
            <a:r>
              <a:rPr lang="fr-FR" dirty="0"/>
              <a:t> (IFRS 16)</a:t>
            </a:r>
          </a:p>
        </p:txBody>
      </p:sp>
    </p:spTree>
    <p:extLst>
      <p:ext uri="{BB962C8B-B14F-4D97-AF65-F5344CB8AC3E}">
        <p14:creationId xmlns:p14="http://schemas.microsoft.com/office/powerpoint/2010/main" val="1130963123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76CF2B-4081-4673-8A5A-2D945F5075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96494" y="0"/>
            <a:ext cx="8246070" cy="1018032"/>
          </a:xfrm>
        </p:spPr>
        <p:txBody>
          <a:bodyPr/>
          <a:lstStyle/>
          <a:p>
            <a:r>
              <a:rPr lang="en-IE" dirty="0">
                <a:solidFill>
                  <a:schemeClr val="accent2"/>
                </a:solidFill>
              </a:rPr>
              <a:t>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C2B5F13-4982-41E3-BE5B-C2E3D55AAD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8966" y="1057836"/>
            <a:ext cx="8246070" cy="5221652"/>
          </a:xfrm>
        </p:spPr>
        <p:txBody>
          <a:bodyPr>
            <a:normAutofit fontScale="70000" lnSpcReduction="20000"/>
          </a:bodyPr>
          <a:lstStyle/>
          <a:p>
            <a:r>
              <a:rPr lang="en-GB" b="0" dirty="0">
                <a:solidFill>
                  <a:schemeClr val="tx1"/>
                </a:solidFill>
              </a:rPr>
              <a:t>Under the previous standard for leases, IAS 17, companies which classified leases as </a:t>
            </a:r>
            <a:r>
              <a:rPr lang="en-GB" b="0" dirty="0">
                <a:solidFill>
                  <a:srgbClr val="0070C0"/>
                </a:solidFill>
              </a:rPr>
              <a:t>operating leases </a:t>
            </a:r>
            <a:r>
              <a:rPr lang="en-GB" b="0" dirty="0">
                <a:solidFill>
                  <a:schemeClr val="tx1"/>
                </a:solidFill>
              </a:rPr>
              <a:t>(or ‘off balance sheet’ leases) did not record a liability (debt) in the balance sheet for future lease payment obligations</a:t>
            </a:r>
          </a:p>
          <a:p>
            <a:pPr marL="342900" lvl="1" indent="-342900">
              <a:buFont typeface="Arial" panose="020B0604020202020204" pitchFamily="34" charset="0"/>
              <a:buChar char="•"/>
            </a:pPr>
            <a:r>
              <a:rPr lang="en-GB" sz="1900" b="0" dirty="0">
                <a:solidFill>
                  <a:schemeClr val="tx1"/>
                </a:solidFill>
              </a:rPr>
              <a:t>For example, aeroplanes for major European airlines did not appear as assets on their balance sheets</a:t>
            </a:r>
          </a:p>
          <a:p>
            <a:pPr marL="342900" lvl="1" indent="-342900">
              <a:buFont typeface="Arial" panose="020B0604020202020204" pitchFamily="34" charset="0"/>
              <a:buChar char="•"/>
            </a:pPr>
            <a:r>
              <a:rPr lang="en-GB" sz="1900" b="0" dirty="0">
                <a:solidFill>
                  <a:schemeClr val="tx1"/>
                </a:solidFill>
              </a:rPr>
              <a:t>In substance, the airlines had not purchased the aeroplanes but had committed to significant future lease obligations with the leasing companies, in exchange for extended use of the assets (the aircraft)</a:t>
            </a:r>
          </a:p>
          <a:p>
            <a:pPr lvl="1"/>
            <a:endParaRPr lang="en-GB" b="0" dirty="0">
              <a:solidFill>
                <a:schemeClr val="tx1"/>
              </a:solidFill>
            </a:endParaRPr>
          </a:p>
          <a:p>
            <a:r>
              <a:rPr lang="en-GB" b="0" dirty="0">
                <a:solidFill>
                  <a:schemeClr val="tx1"/>
                </a:solidFill>
              </a:rPr>
              <a:t>A new accounting standard for leases, IFRS 16, was issued by the IASB in January 2016</a:t>
            </a:r>
          </a:p>
          <a:p>
            <a:endParaRPr lang="en-IE" dirty="0"/>
          </a:p>
        </p:txBody>
      </p:sp>
    </p:spTree>
    <p:extLst>
      <p:ext uri="{BB962C8B-B14F-4D97-AF65-F5344CB8AC3E}">
        <p14:creationId xmlns:p14="http://schemas.microsoft.com/office/powerpoint/2010/main" val="3176542788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F78064-6CAF-412B-AB51-0167EA7416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313035" y="0"/>
            <a:ext cx="8246070" cy="1018032"/>
          </a:xfrm>
        </p:spPr>
        <p:txBody>
          <a:bodyPr/>
          <a:lstStyle/>
          <a:p>
            <a:r>
              <a:rPr lang="en-IE" dirty="0">
                <a:solidFill>
                  <a:schemeClr val="accent2"/>
                </a:solidFill>
              </a:rPr>
              <a:t>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DFFEF6-86CE-44D9-82B1-47715C32BB2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8966" y="1111624"/>
            <a:ext cx="8246070" cy="5167863"/>
          </a:xfrm>
        </p:spPr>
        <p:txBody>
          <a:bodyPr>
            <a:normAutofit fontScale="62500" lnSpcReduction="20000"/>
          </a:bodyPr>
          <a:lstStyle/>
          <a:p>
            <a:pPr>
              <a:lnSpc>
                <a:spcPct val="120000"/>
              </a:lnSpc>
            </a:pPr>
            <a:r>
              <a:rPr lang="en-GB" b="0" dirty="0">
                <a:solidFill>
                  <a:schemeClr val="tx1"/>
                </a:solidFill>
              </a:rPr>
              <a:t>IFRS 16 outlines principles for the recognition, measurement, presentation and disclosure of leases for both parties to a lease contract </a:t>
            </a:r>
          </a:p>
          <a:p>
            <a:pPr marL="3429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GB" b="0" dirty="0">
                <a:solidFill>
                  <a:schemeClr val="tx1"/>
                </a:solidFill>
              </a:rPr>
              <a:t>i.e. the lessee (the customer) and the lessor (the supplier). </a:t>
            </a:r>
          </a:p>
          <a:p>
            <a:pPr>
              <a:lnSpc>
                <a:spcPct val="120000"/>
              </a:lnSpc>
            </a:pPr>
            <a:endParaRPr lang="en-GB" b="0" dirty="0">
              <a:solidFill>
                <a:schemeClr val="tx1"/>
              </a:solidFill>
            </a:endParaRPr>
          </a:p>
          <a:p>
            <a:pPr>
              <a:lnSpc>
                <a:spcPct val="120000"/>
              </a:lnSpc>
            </a:pPr>
            <a:r>
              <a:rPr lang="en-GB" b="0" dirty="0">
                <a:solidFill>
                  <a:schemeClr val="tx1"/>
                </a:solidFill>
              </a:rPr>
              <a:t>IFRS 16 is applies to annual reporting periods beginning on or after 1 January 2019.</a:t>
            </a:r>
          </a:p>
          <a:p>
            <a:pPr>
              <a:lnSpc>
                <a:spcPct val="120000"/>
              </a:lnSpc>
            </a:pPr>
            <a:endParaRPr lang="en-GB" b="0" dirty="0">
              <a:solidFill>
                <a:schemeClr val="tx1"/>
              </a:solidFill>
            </a:endParaRPr>
          </a:p>
          <a:p>
            <a:pPr>
              <a:lnSpc>
                <a:spcPct val="120000"/>
              </a:lnSpc>
            </a:pPr>
            <a:r>
              <a:rPr lang="en-GB" b="0" dirty="0">
                <a:solidFill>
                  <a:schemeClr val="tx1"/>
                </a:solidFill>
              </a:rPr>
              <a:t>The requirements of IFRS 16 represent a significant change in approach to accounting for leases for lessees</a:t>
            </a:r>
          </a:p>
          <a:p>
            <a:pPr lvl="1">
              <a:lnSpc>
                <a:spcPct val="120000"/>
              </a:lnSpc>
            </a:pPr>
            <a:r>
              <a:rPr lang="en-GB" b="0" dirty="0">
                <a:solidFill>
                  <a:schemeClr val="tx1"/>
                </a:solidFill>
              </a:rPr>
              <a:t>Lessees are required to recognise most leases on their balance sheets and to measure the leases using a single lessee accounting model</a:t>
            </a:r>
          </a:p>
          <a:p>
            <a:pPr lvl="1">
              <a:lnSpc>
                <a:spcPct val="120000"/>
              </a:lnSpc>
            </a:pPr>
            <a:endParaRPr lang="en-GB" b="0" dirty="0">
              <a:solidFill>
                <a:schemeClr val="tx1"/>
              </a:solidFill>
            </a:endParaRPr>
          </a:p>
          <a:p>
            <a:pPr>
              <a:lnSpc>
                <a:spcPct val="120000"/>
              </a:lnSpc>
            </a:pPr>
            <a:r>
              <a:rPr lang="en-GB" b="0" dirty="0">
                <a:solidFill>
                  <a:schemeClr val="tx1"/>
                </a:solidFill>
              </a:rPr>
              <a:t>Lessor accounting is substantially unchanged under IFRS 16.</a:t>
            </a:r>
            <a:endParaRPr lang="en-IE" b="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3943089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96320" y="0"/>
            <a:ext cx="8246070" cy="1018032"/>
          </a:xfrm>
        </p:spPr>
        <p:txBody>
          <a:bodyPr/>
          <a:lstStyle/>
          <a:p>
            <a:r>
              <a:rPr lang="en-GB" dirty="0">
                <a:solidFill>
                  <a:schemeClr val="accent2"/>
                </a:solidFill>
              </a:rPr>
              <a:t>Balance sheet equation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8965" y="1189330"/>
            <a:ext cx="8246070" cy="4479339"/>
          </a:xfrm>
        </p:spPr>
        <p:txBody>
          <a:bodyPr/>
          <a:lstStyle/>
          <a:p>
            <a:endParaRPr lang="en-GB" b="0" dirty="0">
              <a:solidFill>
                <a:schemeClr val="tx1"/>
              </a:solidFill>
            </a:endParaRPr>
          </a:p>
          <a:p>
            <a:r>
              <a:rPr lang="en-GB" b="0" dirty="0">
                <a:solidFill>
                  <a:schemeClr val="tx1"/>
                </a:solidFill>
              </a:rPr>
              <a:t>Investments = Sources of finance</a:t>
            </a:r>
          </a:p>
          <a:p>
            <a:endParaRPr lang="en-GB" b="0" dirty="0">
              <a:solidFill>
                <a:schemeClr val="tx1"/>
              </a:solidFill>
            </a:endParaRPr>
          </a:p>
          <a:p>
            <a:r>
              <a:rPr lang="en-GB" b="0" dirty="0">
                <a:solidFill>
                  <a:schemeClr val="tx1"/>
                </a:solidFill>
              </a:rPr>
              <a:t>Assets = Equity + Liabilities</a:t>
            </a:r>
          </a:p>
          <a:p>
            <a:endParaRPr lang="en-GB" b="0" dirty="0">
              <a:solidFill>
                <a:schemeClr val="tx1"/>
              </a:solidFill>
            </a:endParaRPr>
          </a:p>
          <a:p>
            <a:r>
              <a:rPr lang="en-GB" b="0" dirty="0">
                <a:solidFill>
                  <a:schemeClr val="tx1"/>
                </a:solidFill>
              </a:rPr>
              <a:t>Can rearrange this:</a:t>
            </a:r>
          </a:p>
          <a:p>
            <a:endParaRPr lang="en-GB" b="0" dirty="0">
              <a:solidFill>
                <a:schemeClr val="tx1"/>
              </a:solidFill>
            </a:endParaRPr>
          </a:p>
          <a:p>
            <a:pPr lvl="1">
              <a:buFont typeface="Courier New" panose="02070309020205020404" pitchFamily="49" charset="0"/>
              <a:buChar char="o"/>
            </a:pPr>
            <a:r>
              <a:rPr lang="en-GB" b="0" dirty="0">
                <a:solidFill>
                  <a:schemeClr val="tx1"/>
                </a:solidFill>
              </a:rPr>
              <a:t>Equity = Assets - Liabilities</a:t>
            </a:r>
          </a:p>
        </p:txBody>
      </p:sp>
    </p:spTree>
    <p:extLst>
      <p:ext uri="{BB962C8B-B14F-4D97-AF65-F5344CB8AC3E}">
        <p14:creationId xmlns:p14="http://schemas.microsoft.com/office/powerpoint/2010/main" val="1087109264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72E86B-DE1F-45AB-B477-15FEC062FD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330964" y="0"/>
            <a:ext cx="8246070" cy="1018032"/>
          </a:xfrm>
        </p:spPr>
        <p:txBody>
          <a:bodyPr/>
          <a:lstStyle/>
          <a:p>
            <a:r>
              <a:rPr lang="en-IE" dirty="0">
                <a:solidFill>
                  <a:schemeClr val="accent2"/>
                </a:solidFill>
              </a:rPr>
              <a:t>Key IFRS 16 Principles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325620-CC62-4CDE-AFAA-3899530F927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8966" y="1174376"/>
            <a:ext cx="8246070" cy="5105111"/>
          </a:xfrm>
        </p:spPr>
        <p:txBody>
          <a:bodyPr>
            <a:normAutofit fontScale="62500" lnSpcReduction="20000"/>
          </a:bodyPr>
          <a:lstStyle/>
          <a:p>
            <a:pPr>
              <a:lnSpc>
                <a:spcPct val="120000"/>
              </a:lnSpc>
            </a:pPr>
            <a:r>
              <a:rPr lang="en-GB" sz="2800" b="0" i="1" u="sng" dirty="0">
                <a:solidFill>
                  <a:schemeClr val="tx1"/>
                </a:solidFill>
              </a:rPr>
              <a:t>Lessees:</a:t>
            </a:r>
            <a:endParaRPr lang="en-IE" sz="2400" b="0" u="sng" dirty="0">
              <a:solidFill>
                <a:schemeClr val="tx1"/>
              </a:solidFill>
            </a:endParaRPr>
          </a:p>
          <a:p>
            <a:pPr>
              <a:lnSpc>
                <a:spcPct val="120000"/>
              </a:lnSpc>
            </a:pPr>
            <a:endParaRPr lang="en-IE" sz="2400" b="0" dirty="0">
              <a:solidFill>
                <a:schemeClr val="tx1"/>
              </a:solidFill>
            </a:endParaRPr>
          </a:p>
          <a:p>
            <a:pPr lvl="0">
              <a:lnSpc>
                <a:spcPct val="120000"/>
              </a:lnSpc>
            </a:pPr>
            <a:r>
              <a:rPr lang="en-GB" sz="2800" b="0" dirty="0">
                <a:solidFill>
                  <a:schemeClr val="tx1"/>
                </a:solidFill>
              </a:rPr>
              <a:t>There are substantial changes for lease accounting for lessees under IFRS 16, when compared to IAS 17:</a:t>
            </a:r>
          </a:p>
          <a:p>
            <a:pPr marL="0" lvl="0" indent="0">
              <a:lnSpc>
                <a:spcPct val="120000"/>
              </a:lnSpc>
              <a:buNone/>
            </a:pPr>
            <a:endParaRPr lang="en-IE" sz="2400" b="0" dirty="0">
              <a:solidFill>
                <a:schemeClr val="tx1"/>
              </a:solidFill>
            </a:endParaRPr>
          </a:p>
          <a:p>
            <a:pPr lvl="1">
              <a:lnSpc>
                <a:spcPct val="120000"/>
              </a:lnSpc>
            </a:pPr>
            <a:r>
              <a:rPr lang="en-GB" b="0" i="1" u="sng" dirty="0">
                <a:solidFill>
                  <a:schemeClr val="tx1"/>
                </a:solidFill>
              </a:rPr>
              <a:t>Lease recognition:</a:t>
            </a:r>
            <a:endParaRPr lang="en-IE" sz="2000" b="0" i="1" u="sng" dirty="0">
              <a:solidFill>
                <a:schemeClr val="tx1"/>
              </a:solidFill>
            </a:endParaRPr>
          </a:p>
          <a:p>
            <a:pPr>
              <a:lnSpc>
                <a:spcPct val="120000"/>
              </a:lnSpc>
            </a:pPr>
            <a:endParaRPr lang="en-IE" sz="2400" b="0" dirty="0">
              <a:solidFill>
                <a:schemeClr val="tx1"/>
              </a:solidFill>
            </a:endParaRPr>
          </a:p>
          <a:p>
            <a:pPr lvl="2">
              <a:lnSpc>
                <a:spcPct val="120000"/>
              </a:lnSpc>
            </a:pPr>
            <a:r>
              <a:rPr lang="en-GB" sz="2400" b="0" dirty="0">
                <a:solidFill>
                  <a:schemeClr val="tx1"/>
                </a:solidFill>
              </a:rPr>
              <a:t>IFRS 16 eliminates the classification of leases as either operating or financing leases.</a:t>
            </a:r>
            <a:endParaRPr lang="en-IE" sz="2000" b="0" dirty="0">
              <a:solidFill>
                <a:schemeClr val="tx1"/>
              </a:solidFill>
            </a:endParaRPr>
          </a:p>
          <a:p>
            <a:pPr>
              <a:lnSpc>
                <a:spcPct val="120000"/>
              </a:lnSpc>
            </a:pPr>
            <a:endParaRPr lang="en-IE" sz="2400" b="0" dirty="0">
              <a:solidFill>
                <a:schemeClr val="tx1"/>
              </a:solidFill>
            </a:endParaRPr>
          </a:p>
          <a:p>
            <a:pPr lvl="2">
              <a:lnSpc>
                <a:spcPct val="120000"/>
              </a:lnSpc>
            </a:pPr>
            <a:r>
              <a:rPr lang="en-GB" sz="2400" b="0" dirty="0">
                <a:solidFill>
                  <a:schemeClr val="tx1"/>
                </a:solidFill>
              </a:rPr>
              <a:t>Under IFRS 16, all leases result from a lessee obtaining:</a:t>
            </a:r>
            <a:endParaRPr lang="en-IE" sz="2000" b="0" dirty="0">
              <a:solidFill>
                <a:schemeClr val="tx1"/>
              </a:solidFill>
            </a:endParaRPr>
          </a:p>
          <a:p>
            <a:pPr lvl="3">
              <a:lnSpc>
                <a:spcPct val="120000"/>
              </a:lnSpc>
            </a:pPr>
            <a:r>
              <a:rPr lang="en-GB" b="0" dirty="0">
                <a:solidFill>
                  <a:schemeClr val="tx1"/>
                </a:solidFill>
              </a:rPr>
              <a:t>A right to use an asset (i.e. right-of-use asset) at the start of the lease and</a:t>
            </a:r>
            <a:endParaRPr lang="en-IE" sz="1800" b="0" dirty="0">
              <a:solidFill>
                <a:schemeClr val="tx1"/>
              </a:solidFill>
            </a:endParaRPr>
          </a:p>
          <a:p>
            <a:pPr lvl="3">
              <a:lnSpc>
                <a:spcPct val="120000"/>
              </a:lnSpc>
            </a:pPr>
            <a:r>
              <a:rPr lang="en-GB" b="0" dirty="0">
                <a:solidFill>
                  <a:schemeClr val="tx1"/>
                </a:solidFill>
              </a:rPr>
              <a:t>Financing – if lease payments are made over time.</a:t>
            </a:r>
            <a:endParaRPr lang="en-IE" sz="1800" b="0" dirty="0">
              <a:solidFill>
                <a:schemeClr val="tx1"/>
              </a:solidFill>
            </a:endParaRPr>
          </a:p>
          <a:p>
            <a:pPr>
              <a:lnSpc>
                <a:spcPct val="120000"/>
              </a:lnSpc>
            </a:pPr>
            <a:endParaRPr lang="en-IE" sz="2400" b="0" dirty="0">
              <a:solidFill>
                <a:schemeClr val="tx1"/>
              </a:solidFill>
            </a:endParaRPr>
          </a:p>
          <a:p>
            <a:endParaRPr lang="en-IE" dirty="0"/>
          </a:p>
        </p:txBody>
      </p:sp>
    </p:spTree>
    <p:extLst>
      <p:ext uri="{BB962C8B-B14F-4D97-AF65-F5344CB8AC3E}">
        <p14:creationId xmlns:p14="http://schemas.microsoft.com/office/powerpoint/2010/main" val="1977842411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72E86B-DE1F-45AB-B477-15FEC062FD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205459" y="0"/>
            <a:ext cx="8246070" cy="1018032"/>
          </a:xfrm>
        </p:spPr>
        <p:txBody>
          <a:bodyPr/>
          <a:lstStyle/>
          <a:p>
            <a:r>
              <a:rPr lang="en-IE" dirty="0">
                <a:solidFill>
                  <a:schemeClr val="accent2"/>
                </a:solidFill>
              </a:rPr>
              <a:t>Key IFRS 16 Principles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325620-CC62-4CDE-AFAA-3899530F927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8966" y="1018032"/>
            <a:ext cx="8246070" cy="5261455"/>
          </a:xfrm>
        </p:spPr>
        <p:txBody>
          <a:bodyPr>
            <a:normAutofit fontScale="92500" lnSpcReduction="20000"/>
          </a:bodyPr>
          <a:lstStyle/>
          <a:p>
            <a:pPr marL="0" indent="0">
              <a:lnSpc>
                <a:spcPct val="120000"/>
              </a:lnSpc>
              <a:buNone/>
            </a:pPr>
            <a:endParaRPr lang="en-IE" sz="2400" b="0" dirty="0">
              <a:solidFill>
                <a:schemeClr val="tx1"/>
              </a:solidFill>
            </a:endParaRPr>
          </a:p>
          <a:p>
            <a:pPr lvl="2">
              <a:lnSpc>
                <a:spcPct val="120000"/>
              </a:lnSpc>
            </a:pPr>
            <a:r>
              <a:rPr lang="en-GB" sz="2400" b="0" dirty="0">
                <a:solidFill>
                  <a:schemeClr val="tx1"/>
                </a:solidFill>
              </a:rPr>
              <a:t>Therefore, IFRS 16 requires lessees to recognise for </a:t>
            </a:r>
            <a:r>
              <a:rPr lang="en-GB" sz="2400" b="0" i="1" u="sng" dirty="0">
                <a:solidFill>
                  <a:schemeClr val="tx1"/>
                </a:solidFill>
              </a:rPr>
              <a:t>all</a:t>
            </a:r>
            <a:r>
              <a:rPr lang="en-GB" sz="2400" b="0" dirty="0">
                <a:solidFill>
                  <a:schemeClr val="tx1"/>
                </a:solidFill>
              </a:rPr>
              <a:t> leases:</a:t>
            </a:r>
            <a:endParaRPr lang="en-IE" sz="2000" b="0" dirty="0">
              <a:solidFill>
                <a:schemeClr val="tx1"/>
              </a:solidFill>
            </a:endParaRPr>
          </a:p>
          <a:p>
            <a:pPr marL="0" indent="0">
              <a:lnSpc>
                <a:spcPct val="120000"/>
              </a:lnSpc>
              <a:buNone/>
            </a:pPr>
            <a:endParaRPr lang="en-IE" sz="2400" b="0" dirty="0">
              <a:solidFill>
                <a:schemeClr val="tx1"/>
              </a:solidFill>
            </a:endParaRPr>
          </a:p>
          <a:p>
            <a:pPr lvl="3">
              <a:lnSpc>
                <a:spcPct val="120000"/>
              </a:lnSpc>
            </a:pPr>
            <a:r>
              <a:rPr lang="en-GB" dirty="0">
                <a:solidFill>
                  <a:schemeClr val="accent2"/>
                </a:solidFill>
              </a:rPr>
              <a:t>On the balance sheet:</a:t>
            </a:r>
            <a:endParaRPr lang="en-IE" sz="1800" dirty="0">
              <a:solidFill>
                <a:schemeClr val="accent2"/>
              </a:solidFill>
            </a:endParaRPr>
          </a:p>
          <a:p>
            <a:pPr marL="285750" lvl="4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GB" b="0" dirty="0">
                <a:solidFill>
                  <a:schemeClr val="tx1"/>
                </a:solidFill>
              </a:rPr>
              <a:t>A right-of-use asset &amp;</a:t>
            </a:r>
            <a:endParaRPr lang="en-IE" sz="1800" b="0" dirty="0">
              <a:solidFill>
                <a:schemeClr val="tx1"/>
              </a:solidFill>
            </a:endParaRPr>
          </a:p>
          <a:p>
            <a:pPr marL="285750" lvl="4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GB" b="0" dirty="0">
                <a:solidFill>
                  <a:schemeClr val="tx1"/>
                </a:solidFill>
              </a:rPr>
              <a:t>A lease liability</a:t>
            </a:r>
            <a:endParaRPr lang="en-IE" sz="1800" b="0" dirty="0">
              <a:solidFill>
                <a:schemeClr val="tx1"/>
              </a:solidFill>
            </a:endParaRPr>
          </a:p>
          <a:p>
            <a:pPr marL="0" indent="0">
              <a:lnSpc>
                <a:spcPct val="120000"/>
              </a:lnSpc>
              <a:buNone/>
            </a:pPr>
            <a:endParaRPr lang="en-IE" sz="2400" b="0" dirty="0">
              <a:solidFill>
                <a:schemeClr val="tx1"/>
              </a:solidFill>
            </a:endParaRPr>
          </a:p>
          <a:p>
            <a:pPr lvl="3">
              <a:lnSpc>
                <a:spcPct val="120000"/>
              </a:lnSpc>
            </a:pPr>
            <a:r>
              <a:rPr lang="en-GB" dirty="0">
                <a:solidFill>
                  <a:schemeClr val="accent2"/>
                </a:solidFill>
              </a:rPr>
              <a:t>On the income statement – required to disclose separately:</a:t>
            </a:r>
            <a:endParaRPr lang="en-IE" sz="1800" dirty="0">
              <a:solidFill>
                <a:schemeClr val="accent2"/>
              </a:solidFill>
            </a:endParaRPr>
          </a:p>
          <a:p>
            <a:pPr marL="285750" lvl="4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GB" b="0" dirty="0">
                <a:solidFill>
                  <a:schemeClr val="tx1"/>
                </a:solidFill>
              </a:rPr>
              <a:t>Depreciation on the right-of-use asset &amp;</a:t>
            </a:r>
            <a:endParaRPr lang="en-IE" sz="1800" b="0" dirty="0">
              <a:solidFill>
                <a:schemeClr val="tx1"/>
              </a:solidFill>
            </a:endParaRPr>
          </a:p>
          <a:p>
            <a:pPr marL="285750" lvl="4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GB" b="0" dirty="0">
                <a:solidFill>
                  <a:schemeClr val="tx1"/>
                </a:solidFill>
              </a:rPr>
              <a:t>Interest on the lease liability</a:t>
            </a:r>
            <a:endParaRPr lang="en-IE" sz="1800" b="0" dirty="0">
              <a:solidFill>
                <a:schemeClr val="tx1"/>
              </a:solidFill>
            </a:endParaRPr>
          </a:p>
          <a:p>
            <a:pPr>
              <a:lnSpc>
                <a:spcPct val="120000"/>
              </a:lnSpc>
            </a:pPr>
            <a:endParaRPr lang="en-IE" sz="2400" dirty="0">
              <a:solidFill>
                <a:schemeClr val="tx1"/>
              </a:solidFill>
            </a:endParaRPr>
          </a:p>
          <a:p>
            <a:endParaRPr lang="en-IE" dirty="0"/>
          </a:p>
        </p:txBody>
      </p:sp>
    </p:spTree>
    <p:extLst>
      <p:ext uri="{BB962C8B-B14F-4D97-AF65-F5344CB8AC3E}">
        <p14:creationId xmlns:p14="http://schemas.microsoft.com/office/powerpoint/2010/main" val="3593456235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46AD75-7A08-4F4D-81FD-A1902AEDF4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223388" y="0"/>
            <a:ext cx="8246070" cy="1018032"/>
          </a:xfrm>
        </p:spPr>
        <p:txBody>
          <a:bodyPr>
            <a:normAutofit/>
          </a:bodyPr>
          <a:lstStyle/>
          <a:p>
            <a:r>
              <a:rPr lang="en-IE" sz="4000" dirty="0">
                <a:solidFill>
                  <a:schemeClr val="accent2"/>
                </a:solidFill>
              </a:rPr>
              <a:t>LESSEES</a:t>
            </a:r>
          </a:p>
        </p:txBody>
      </p:sp>
    </p:spTree>
    <p:extLst>
      <p:ext uri="{BB962C8B-B14F-4D97-AF65-F5344CB8AC3E}">
        <p14:creationId xmlns:p14="http://schemas.microsoft.com/office/powerpoint/2010/main" val="1440910864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46AD75-7A08-4F4D-81FD-A1902AEDF4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322729" y="0"/>
            <a:ext cx="8695035" cy="1018032"/>
          </a:xfrm>
        </p:spPr>
        <p:txBody>
          <a:bodyPr>
            <a:normAutofit/>
          </a:bodyPr>
          <a:lstStyle/>
          <a:p>
            <a:r>
              <a:rPr lang="en-IE" sz="3200" dirty="0">
                <a:solidFill>
                  <a:schemeClr val="accent2"/>
                </a:solidFill>
              </a:rPr>
              <a:t>LESSEES: Accounting by lessees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63A818-79C2-41D0-A116-90FFFD3495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8966" y="1138518"/>
            <a:ext cx="8246070" cy="5140969"/>
          </a:xfrm>
        </p:spPr>
        <p:txBody>
          <a:bodyPr>
            <a:normAutofit fontScale="70000" lnSpcReduction="20000"/>
          </a:bodyPr>
          <a:lstStyle/>
          <a:p>
            <a:pPr>
              <a:lnSpc>
                <a:spcPct val="120000"/>
              </a:lnSpc>
            </a:pPr>
            <a:endParaRPr lang="en-IE" sz="2400" b="0" dirty="0">
              <a:solidFill>
                <a:schemeClr val="tx1"/>
              </a:solidFill>
            </a:endParaRPr>
          </a:p>
          <a:p>
            <a:pPr lvl="0">
              <a:lnSpc>
                <a:spcPct val="120000"/>
              </a:lnSpc>
            </a:pPr>
            <a:r>
              <a:rPr lang="en-GB" sz="2800" b="0" dirty="0">
                <a:solidFill>
                  <a:schemeClr val="tx1"/>
                </a:solidFill>
              </a:rPr>
              <a:t>Upon commencement of the lease, a lessee is required to recognise:</a:t>
            </a:r>
            <a:endParaRPr lang="en-IE" sz="2400" b="0" dirty="0">
              <a:solidFill>
                <a:schemeClr val="tx1"/>
              </a:solidFill>
            </a:endParaRPr>
          </a:p>
          <a:p>
            <a:pPr marL="3429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GB" b="0" dirty="0">
                <a:solidFill>
                  <a:schemeClr val="tx1"/>
                </a:solidFill>
              </a:rPr>
              <a:t>The right to use the underlying asset (i.e. a right-of-use asset) for the lease term &amp;</a:t>
            </a:r>
            <a:endParaRPr lang="en-IE" sz="2400" b="0" dirty="0">
              <a:solidFill>
                <a:schemeClr val="tx1"/>
              </a:solidFill>
            </a:endParaRPr>
          </a:p>
          <a:p>
            <a:pPr marL="3429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GB" b="0" dirty="0">
                <a:solidFill>
                  <a:schemeClr val="tx1"/>
                </a:solidFill>
              </a:rPr>
              <a:t>A lease liability for the obligation to make lease payments.</a:t>
            </a:r>
          </a:p>
          <a:p>
            <a:pPr lvl="1">
              <a:lnSpc>
                <a:spcPct val="120000"/>
              </a:lnSpc>
            </a:pPr>
            <a:endParaRPr lang="en-GB" sz="2000" b="0" dirty="0">
              <a:solidFill>
                <a:schemeClr val="tx1"/>
              </a:solidFill>
            </a:endParaRPr>
          </a:p>
          <a:p>
            <a:pPr>
              <a:lnSpc>
                <a:spcPct val="120000"/>
              </a:lnSpc>
            </a:pPr>
            <a:r>
              <a:rPr lang="en-GB" sz="2200" b="0" dirty="0">
                <a:solidFill>
                  <a:schemeClr val="tx1"/>
                </a:solidFill>
                <a:highlight>
                  <a:srgbClr val="FFFF00"/>
                </a:highlight>
              </a:rPr>
              <a:t>Fundamentally different way to think about a lease: Think about leasing a car from the airport</a:t>
            </a:r>
          </a:p>
          <a:p>
            <a:pPr>
              <a:lnSpc>
                <a:spcPct val="120000"/>
              </a:lnSpc>
            </a:pPr>
            <a:endParaRPr lang="en-GB" sz="2200" b="0" dirty="0">
              <a:solidFill>
                <a:schemeClr val="tx1"/>
              </a:solidFill>
            </a:endParaRPr>
          </a:p>
          <a:p>
            <a:pPr>
              <a:lnSpc>
                <a:spcPct val="120000"/>
              </a:lnSpc>
            </a:pPr>
            <a:r>
              <a:rPr lang="en-GB" sz="2200" b="0" dirty="0">
                <a:solidFill>
                  <a:schemeClr val="tx1"/>
                </a:solidFill>
              </a:rPr>
              <a:t>We will look at the measurement requirements for each of the above in turn:</a:t>
            </a:r>
          </a:p>
          <a:p>
            <a:pPr marL="3429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GB" sz="2000" b="0" dirty="0">
                <a:solidFill>
                  <a:schemeClr val="tx1"/>
                </a:solidFill>
              </a:rPr>
              <a:t>‘Right-of-use’ asset</a:t>
            </a:r>
          </a:p>
          <a:p>
            <a:pPr marL="3429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GB" sz="2000" b="0" dirty="0">
                <a:solidFill>
                  <a:schemeClr val="tx1"/>
                </a:solidFill>
              </a:rPr>
              <a:t>Lease liability</a:t>
            </a:r>
            <a:endParaRPr lang="en-IE" sz="2000" b="0" dirty="0">
              <a:solidFill>
                <a:schemeClr val="tx1"/>
              </a:solidFill>
            </a:endParaRPr>
          </a:p>
          <a:p>
            <a:pPr>
              <a:lnSpc>
                <a:spcPct val="120000"/>
              </a:lnSpc>
            </a:pPr>
            <a:endParaRPr lang="en-IE" sz="2400" b="0" dirty="0">
              <a:solidFill>
                <a:schemeClr val="tx1"/>
              </a:solidFill>
            </a:endParaRPr>
          </a:p>
          <a:p>
            <a:endParaRPr lang="en-IE" dirty="0"/>
          </a:p>
        </p:txBody>
      </p:sp>
    </p:spTree>
    <p:extLst>
      <p:ext uri="{BB962C8B-B14F-4D97-AF65-F5344CB8AC3E}">
        <p14:creationId xmlns:p14="http://schemas.microsoft.com/office/powerpoint/2010/main" val="891160383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63A818-79C2-41D0-A116-90FFFD3495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8966" y="1084730"/>
            <a:ext cx="8246070" cy="5194758"/>
          </a:xfrm>
        </p:spPr>
        <p:txBody>
          <a:bodyPr>
            <a:normAutofit fontScale="85000" lnSpcReduction="20000"/>
          </a:bodyPr>
          <a:lstStyle/>
          <a:p>
            <a:pPr lvl="0">
              <a:lnSpc>
                <a:spcPct val="120000"/>
              </a:lnSpc>
            </a:pPr>
            <a:r>
              <a:rPr lang="en-GB" sz="2800" dirty="0">
                <a:solidFill>
                  <a:schemeClr val="accent2"/>
                </a:solidFill>
              </a:rPr>
              <a:t>Initial measurement:</a:t>
            </a:r>
            <a:endParaRPr lang="en-IE" sz="2400" dirty="0">
              <a:solidFill>
                <a:schemeClr val="accent2"/>
              </a:solidFill>
            </a:endParaRPr>
          </a:p>
          <a:p>
            <a:pPr lvl="1">
              <a:lnSpc>
                <a:spcPct val="120000"/>
              </a:lnSpc>
            </a:pPr>
            <a:r>
              <a:rPr lang="en-GB" b="0" dirty="0">
                <a:solidFill>
                  <a:schemeClr val="tx1"/>
                </a:solidFill>
              </a:rPr>
              <a:t>Amount of the lease liability plus any initial direct costs incurred by the lessee.</a:t>
            </a:r>
            <a:endParaRPr lang="en-IE" sz="2400" b="0" dirty="0">
              <a:solidFill>
                <a:schemeClr val="tx1"/>
              </a:solidFill>
            </a:endParaRPr>
          </a:p>
          <a:p>
            <a:pPr marL="0" indent="0">
              <a:lnSpc>
                <a:spcPct val="120000"/>
              </a:lnSpc>
              <a:buNone/>
            </a:pPr>
            <a:endParaRPr lang="en-IE" sz="2400" b="0" dirty="0">
              <a:solidFill>
                <a:schemeClr val="tx1"/>
              </a:solidFill>
            </a:endParaRPr>
          </a:p>
          <a:p>
            <a:pPr lvl="0">
              <a:lnSpc>
                <a:spcPct val="120000"/>
              </a:lnSpc>
            </a:pPr>
            <a:r>
              <a:rPr lang="en-GB" sz="2800" dirty="0">
                <a:solidFill>
                  <a:schemeClr val="accent2"/>
                </a:solidFill>
              </a:rPr>
              <a:t>Subsequent measurement:</a:t>
            </a:r>
            <a:endParaRPr lang="en-IE" sz="2400" dirty="0">
              <a:solidFill>
                <a:schemeClr val="accent2"/>
              </a:solidFill>
            </a:endParaRPr>
          </a:p>
          <a:p>
            <a:pPr lvl="1">
              <a:lnSpc>
                <a:spcPct val="120000"/>
              </a:lnSpc>
            </a:pPr>
            <a:r>
              <a:rPr lang="en-GB" b="0" dirty="0">
                <a:solidFill>
                  <a:schemeClr val="tx1"/>
                </a:solidFill>
              </a:rPr>
              <a:t>‘right-of-use asset’ measured using the </a:t>
            </a:r>
            <a:r>
              <a:rPr lang="en-GB" b="0" i="1" dirty="0">
                <a:solidFill>
                  <a:schemeClr val="tx1"/>
                </a:solidFill>
              </a:rPr>
              <a:t>cost model </a:t>
            </a:r>
            <a:r>
              <a:rPr lang="en-GB" b="0" dirty="0">
                <a:solidFill>
                  <a:schemeClr val="tx1"/>
                </a:solidFill>
              </a:rPr>
              <a:t>under IAS 16 (Property, Plant and Equipment) </a:t>
            </a:r>
          </a:p>
          <a:p>
            <a:pPr marL="0" indent="0">
              <a:lnSpc>
                <a:spcPct val="120000"/>
              </a:lnSpc>
              <a:buNone/>
            </a:pPr>
            <a:endParaRPr lang="en-IE" sz="2400" b="0" dirty="0">
              <a:solidFill>
                <a:schemeClr val="tx1"/>
              </a:solidFill>
            </a:endParaRPr>
          </a:p>
          <a:p>
            <a:pPr lvl="1">
              <a:lnSpc>
                <a:spcPct val="120000"/>
              </a:lnSpc>
            </a:pPr>
            <a:r>
              <a:rPr lang="en-GB" dirty="0">
                <a:solidFill>
                  <a:schemeClr val="accent2"/>
                </a:solidFill>
              </a:rPr>
              <a:t>Under IAS 16’s cost model:</a:t>
            </a:r>
            <a:endParaRPr lang="en-IE" sz="2000" dirty="0">
              <a:solidFill>
                <a:schemeClr val="accent2"/>
              </a:solidFill>
            </a:endParaRPr>
          </a:p>
          <a:p>
            <a:pPr lvl="2">
              <a:lnSpc>
                <a:spcPct val="120000"/>
              </a:lnSpc>
            </a:pPr>
            <a:r>
              <a:rPr lang="en-GB" sz="2400" b="0" dirty="0">
                <a:solidFill>
                  <a:schemeClr val="tx1"/>
                </a:solidFill>
              </a:rPr>
              <a:t>The ‘right-of-use asset’ is measured at cost</a:t>
            </a:r>
            <a:r>
              <a:rPr lang="en-GB" sz="2400" b="0" i="1" u="sng" dirty="0">
                <a:solidFill>
                  <a:schemeClr val="tx1"/>
                </a:solidFill>
              </a:rPr>
              <a:t> less </a:t>
            </a:r>
            <a:r>
              <a:rPr lang="en-GB" sz="2400" b="0" dirty="0">
                <a:solidFill>
                  <a:schemeClr val="tx1"/>
                </a:solidFill>
              </a:rPr>
              <a:t>accumulated depreciation</a:t>
            </a:r>
            <a:r>
              <a:rPr lang="en-GB" sz="2400" b="0" i="1" u="sng" dirty="0">
                <a:solidFill>
                  <a:schemeClr val="tx1"/>
                </a:solidFill>
              </a:rPr>
              <a:t> less </a:t>
            </a:r>
            <a:r>
              <a:rPr lang="en-GB" sz="2400" b="0" dirty="0">
                <a:solidFill>
                  <a:schemeClr val="tx1"/>
                </a:solidFill>
              </a:rPr>
              <a:t>impairment [in accordance with IAS 36 (Impairment of Assets)]</a:t>
            </a:r>
            <a:endParaRPr lang="en-IE" sz="2400" b="0" dirty="0">
              <a:solidFill>
                <a:schemeClr val="tx1"/>
              </a:solidFill>
            </a:endParaRP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F18D45DF-ABAC-4B9A-AF4E-D326EB904D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322729" y="0"/>
            <a:ext cx="8695035" cy="1018032"/>
          </a:xfrm>
        </p:spPr>
        <p:txBody>
          <a:bodyPr>
            <a:normAutofit/>
          </a:bodyPr>
          <a:lstStyle/>
          <a:p>
            <a:r>
              <a:rPr lang="en-IE" sz="3200" dirty="0">
                <a:solidFill>
                  <a:schemeClr val="accent2"/>
                </a:solidFill>
              </a:rPr>
              <a:t>Accounting for ‘right-of-use’ asset</a:t>
            </a:r>
          </a:p>
        </p:txBody>
      </p:sp>
    </p:spTree>
    <p:extLst>
      <p:ext uri="{BB962C8B-B14F-4D97-AF65-F5344CB8AC3E}">
        <p14:creationId xmlns:p14="http://schemas.microsoft.com/office/powerpoint/2010/main" val="378491021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63A818-79C2-41D0-A116-90FFFD3495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8966" y="1093694"/>
            <a:ext cx="8246070" cy="5185793"/>
          </a:xfrm>
        </p:spPr>
        <p:txBody>
          <a:bodyPr>
            <a:noAutofit/>
          </a:bodyPr>
          <a:lstStyle/>
          <a:p>
            <a:pPr lvl="0">
              <a:lnSpc>
                <a:spcPct val="100000"/>
              </a:lnSpc>
            </a:pPr>
            <a:r>
              <a:rPr lang="en-GB" sz="1400" dirty="0">
                <a:solidFill>
                  <a:schemeClr val="accent2"/>
                </a:solidFill>
              </a:rPr>
              <a:t>Initial measurement</a:t>
            </a:r>
            <a:r>
              <a:rPr lang="en-GB" sz="1400" b="0" dirty="0">
                <a:solidFill>
                  <a:schemeClr val="tx1"/>
                </a:solidFill>
              </a:rPr>
              <a:t>:</a:t>
            </a:r>
            <a:endParaRPr lang="en-IE" sz="1400" b="0" dirty="0">
              <a:solidFill>
                <a:schemeClr val="tx1"/>
              </a:solidFill>
            </a:endParaRPr>
          </a:p>
          <a:p>
            <a:pPr lvl="1">
              <a:lnSpc>
                <a:spcPct val="100000"/>
              </a:lnSpc>
            </a:pPr>
            <a:r>
              <a:rPr lang="en-GB" sz="1400" b="0" dirty="0">
                <a:solidFill>
                  <a:schemeClr val="tx1"/>
                </a:solidFill>
              </a:rPr>
              <a:t>The lease liability should be measured at the present value of the lease payments payable over the lease term.</a:t>
            </a:r>
            <a:endParaRPr lang="en-IE" sz="1400" b="0" dirty="0">
              <a:solidFill>
                <a:schemeClr val="tx1"/>
              </a:solidFill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en-GB" sz="1400" b="0" dirty="0">
                <a:solidFill>
                  <a:schemeClr val="tx1"/>
                </a:solidFill>
              </a:rPr>
              <a:t> </a:t>
            </a:r>
            <a:endParaRPr lang="en-IE" sz="1400" b="0" dirty="0">
              <a:solidFill>
                <a:schemeClr val="tx1"/>
              </a:solidFill>
            </a:endParaRPr>
          </a:p>
          <a:p>
            <a:pPr lvl="1">
              <a:lnSpc>
                <a:spcPct val="100000"/>
              </a:lnSpc>
            </a:pPr>
            <a:r>
              <a:rPr lang="en-GB" sz="1400" b="0" dirty="0">
                <a:solidFill>
                  <a:schemeClr val="tx1"/>
                </a:solidFill>
              </a:rPr>
              <a:t>The lease payments should be discounted at the interest rate implicit in the lease</a:t>
            </a:r>
          </a:p>
          <a:p>
            <a:pPr marL="285750" lvl="1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GB" sz="1400" b="0" dirty="0">
                <a:solidFill>
                  <a:schemeClr val="tx1"/>
                </a:solidFill>
              </a:rPr>
              <a:t>If implicit rate not available </a:t>
            </a:r>
            <a:r>
              <a:rPr lang="en-GB" sz="1400" b="0" dirty="0">
                <a:solidFill>
                  <a:schemeClr val="tx1"/>
                </a:solidFill>
                <a:sym typeface="Wingdings" panose="05000000000000000000" pitchFamily="2" charset="2"/>
              </a:rPr>
              <a:t> use incremental borrowing rate</a:t>
            </a:r>
          </a:p>
          <a:p>
            <a:pPr marL="0" indent="0">
              <a:lnSpc>
                <a:spcPct val="100000"/>
              </a:lnSpc>
              <a:buNone/>
            </a:pPr>
            <a:endParaRPr lang="en-IE" sz="1400" b="0" dirty="0">
              <a:solidFill>
                <a:schemeClr val="tx1"/>
              </a:solidFill>
            </a:endParaRPr>
          </a:p>
          <a:p>
            <a:pPr lvl="0">
              <a:lnSpc>
                <a:spcPct val="100000"/>
              </a:lnSpc>
            </a:pPr>
            <a:r>
              <a:rPr lang="en-GB" sz="1400" dirty="0">
                <a:solidFill>
                  <a:schemeClr val="accent2"/>
                </a:solidFill>
              </a:rPr>
              <a:t>Re-measurement:</a:t>
            </a:r>
            <a:endParaRPr lang="en-IE" sz="1400" dirty="0">
              <a:solidFill>
                <a:schemeClr val="accent2"/>
              </a:solidFill>
            </a:endParaRPr>
          </a:p>
          <a:p>
            <a:pPr lvl="1">
              <a:lnSpc>
                <a:spcPct val="100000"/>
              </a:lnSpc>
            </a:pPr>
            <a:r>
              <a:rPr lang="en-GB" sz="1400" b="0" dirty="0">
                <a:solidFill>
                  <a:schemeClr val="tx1"/>
                </a:solidFill>
              </a:rPr>
              <a:t>The lease liability should subsequently be remeasured to reflect changes in:</a:t>
            </a:r>
            <a:endParaRPr lang="en-IE" sz="1400" b="0" dirty="0">
              <a:solidFill>
                <a:schemeClr val="tx1"/>
              </a:solidFill>
            </a:endParaRPr>
          </a:p>
          <a:p>
            <a:pPr marL="171450" lvl="2" indent="-1714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GB" sz="1200" b="0" dirty="0">
                <a:solidFill>
                  <a:schemeClr val="tx1"/>
                </a:solidFill>
              </a:rPr>
              <a:t>The lease term (using a revised discount rate)</a:t>
            </a:r>
            <a:endParaRPr lang="en-IE" sz="1200" b="0" dirty="0">
              <a:solidFill>
                <a:schemeClr val="tx1"/>
              </a:solidFill>
            </a:endParaRPr>
          </a:p>
          <a:p>
            <a:pPr marL="171450" lvl="2" indent="-1714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GB" sz="1200" b="0" dirty="0">
                <a:solidFill>
                  <a:schemeClr val="tx1"/>
                </a:solidFill>
              </a:rPr>
              <a:t>The assessment of a purchase option (using a revised discount rate)</a:t>
            </a:r>
            <a:endParaRPr lang="en-IE" sz="1200" b="0" dirty="0">
              <a:solidFill>
                <a:schemeClr val="tx1"/>
              </a:solidFill>
            </a:endParaRPr>
          </a:p>
          <a:p>
            <a:pPr marL="171450" lvl="2" indent="-1714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GB" sz="1200" b="0" dirty="0">
                <a:solidFill>
                  <a:schemeClr val="tx1"/>
                </a:solidFill>
              </a:rPr>
              <a:t>The amounts expected to be payable under residual value guarantees (using an unchanged discount rate) or</a:t>
            </a:r>
            <a:endParaRPr lang="en-IE" sz="1200" b="0" dirty="0">
              <a:solidFill>
                <a:schemeClr val="tx1"/>
              </a:solidFill>
            </a:endParaRPr>
          </a:p>
          <a:p>
            <a:pPr marL="171450" lvl="2" indent="-1714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GB" sz="1200" b="0" dirty="0">
                <a:solidFill>
                  <a:schemeClr val="tx1"/>
                </a:solidFill>
              </a:rPr>
              <a:t>Future lease payments resulting from a change in an index or a rate used to determine those payments (using an unchanged discount rate).</a:t>
            </a:r>
            <a:endParaRPr lang="en-IE" sz="1200" b="0" dirty="0">
              <a:solidFill>
                <a:schemeClr val="tx1"/>
              </a:solidFill>
            </a:endParaRP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2C19F922-01DB-4524-B65C-C8E4E1A69D1C}"/>
              </a:ext>
            </a:extLst>
          </p:cNvPr>
          <p:cNvSpPr txBox="1">
            <a:spLocks/>
          </p:cNvSpPr>
          <p:nvPr/>
        </p:nvSpPr>
        <p:spPr>
          <a:xfrm>
            <a:off x="-322729" y="0"/>
            <a:ext cx="8695035" cy="1018032"/>
          </a:xfrm>
          <a:prstGeom prst="rect">
            <a:avLst/>
          </a:prstGeom>
          <a:effectLst/>
        </p:spPr>
        <p:txBody>
          <a:bodyPr vert="horz" lIns="540000" tIns="45720" rIns="180000" bIns="45720" rtlCol="0" anchor="ctr">
            <a:normAutofit/>
          </a:bodyPr>
          <a:lstStyle>
            <a:lvl1pPr algn="l" defTabSz="914400" rtl="0" eaLnBrk="1" fontAlgn="t" latinLnBrk="0" hangingPunct="1">
              <a:lnSpc>
                <a:spcPts val="3000"/>
              </a:lnSpc>
              <a:spcBef>
                <a:spcPct val="0"/>
              </a:spcBef>
              <a:spcAft>
                <a:spcPts val="1400"/>
              </a:spcAft>
              <a:buNone/>
              <a:defRPr sz="3600" b="1" i="0" kern="1200" baseline="0">
                <a:solidFill>
                  <a:srgbClr val="00B0F0"/>
                </a:solidFill>
                <a:effectLst/>
                <a:latin typeface="Century Gothic" panose="020B0502020202020204" pitchFamily="34" charset="0"/>
                <a:ea typeface="+mj-ea"/>
                <a:cs typeface="+mj-cs"/>
              </a:defRPr>
            </a:lvl1pPr>
          </a:lstStyle>
          <a:p>
            <a:r>
              <a:rPr lang="en-IE" sz="3200" dirty="0">
                <a:solidFill>
                  <a:schemeClr val="accent2"/>
                </a:solidFill>
              </a:rPr>
              <a:t>Accounting for ‘lease liability’</a:t>
            </a:r>
          </a:p>
        </p:txBody>
      </p:sp>
    </p:spTree>
    <p:extLst>
      <p:ext uri="{BB962C8B-B14F-4D97-AF65-F5344CB8AC3E}">
        <p14:creationId xmlns:p14="http://schemas.microsoft.com/office/powerpoint/2010/main" val="2862963138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63A818-79C2-41D0-A116-90FFFD3495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8966" y="1018032"/>
            <a:ext cx="8246070" cy="5261455"/>
          </a:xfrm>
        </p:spPr>
        <p:txBody>
          <a:bodyPr>
            <a:normAutofit fontScale="55000" lnSpcReduction="20000"/>
          </a:bodyPr>
          <a:lstStyle/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GB" b="0" dirty="0">
                <a:solidFill>
                  <a:schemeClr val="tx1"/>
                </a:solidFill>
              </a:rPr>
              <a:t>X Ltd enters into a lease contract with </a:t>
            </a:r>
            <a:r>
              <a:rPr lang="en-GB" b="0" dirty="0" err="1">
                <a:solidFill>
                  <a:schemeClr val="tx1"/>
                </a:solidFill>
              </a:rPr>
              <a:t>AFinance</a:t>
            </a:r>
            <a:r>
              <a:rPr lang="en-GB" b="0" dirty="0">
                <a:solidFill>
                  <a:schemeClr val="tx1"/>
                </a:solidFill>
              </a:rPr>
              <a:t> Ltd for the lease of a large motor grader. 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GB" b="0" dirty="0">
                <a:solidFill>
                  <a:schemeClr val="tx1"/>
                </a:solidFill>
              </a:rPr>
              <a:t>The lease term is 5 years. 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GB" b="0" dirty="0">
                <a:solidFill>
                  <a:schemeClr val="tx1"/>
                </a:solidFill>
              </a:rPr>
              <a:t>Under the terms of the lease, X Ltd pays an annual lease payment of €50,000 for lease of the grader. 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GB" b="0" dirty="0" err="1">
                <a:solidFill>
                  <a:schemeClr val="tx1"/>
                </a:solidFill>
              </a:rPr>
              <a:t>AFinance</a:t>
            </a:r>
            <a:r>
              <a:rPr lang="en-GB" b="0" dirty="0">
                <a:solidFill>
                  <a:schemeClr val="tx1"/>
                </a:solidFill>
              </a:rPr>
              <a:t> Ltd charges its clients 6% interest per annum for the provision of credit facilities. 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GB" b="0" dirty="0">
                <a:solidFill>
                  <a:schemeClr val="tx1"/>
                </a:solidFill>
              </a:rPr>
              <a:t>X Ltd pays an additional €10,000 to have special treads installed on the motor grader. 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GB" b="0" dirty="0">
                <a:solidFill>
                  <a:schemeClr val="tx1"/>
                </a:solidFill>
              </a:rPr>
              <a:t>X </a:t>
            </a:r>
            <a:r>
              <a:rPr lang="en-GB" b="0" dirty="0" err="1">
                <a:solidFill>
                  <a:schemeClr val="tx1"/>
                </a:solidFill>
              </a:rPr>
              <a:t>Ltd’s</a:t>
            </a:r>
            <a:r>
              <a:rPr lang="en-GB" b="0" dirty="0">
                <a:solidFill>
                  <a:schemeClr val="tx1"/>
                </a:solidFill>
              </a:rPr>
              <a:t> policy is to depreciate plant and machinery on a straight line basis over 5 years.</a:t>
            </a:r>
            <a:endParaRPr lang="en-IE" b="0" dirty="0">
              <a:solidFill>
                <a:schemeClr val="tx1"/>
              </a:solidFill>
            </a:endParaRPr>
          </a:p>
          <a:p>
            <a:pPr>
              <a:lnSpc>
                <a:spcPct val="120000"/>
              </a:lnSpc>
            </a:pPr>
            <a:endParaRPr lang="en-IE" b="0" dirty="0">
              <a:solidFill>
                <a:schemeClr val="tx1"/>
              </a:solidFill>
            </a:endParaRPr>
          </a:p>
          <a:p>
            <a:pPr marL="0" indent="0">
              <a:lnSpc>
                <a:spcPct val="120000"/>
              </a:lnSpc>
              <a:buNone/>
            </a:pPr>
            <a:r>
              <a:rPr lang="en-GB" b="0" u="sng" dirty="0">
                <a:solidFill>
                  <a:schemeClr val="tx1"/>
                </a:solidFill>
              </a:rPr>
              <a:t>Question:</a:t>
            </a:r>
            <a:endParaRPr lang="en-IE" b="0" dirty="0">
              <a:solidFill>
                <a:schemeClr val="tx1"/>
              </a:solidFill>
            </a:endParaRPr>
          </a:p>
          <a:p>
            <a:pPr>
              <a:lnSpc>
                <a:spcPct val="120000"/>
              </a:lnSpc>
            </a:pPr>
            <a:r>
              <a:rPr lang="en-GB" b="0" dirty="0">
                <a:solidFill>
                  <a:schemeClr val="tx1"/>
                </a:solidFill>
              </a:rPr>
              <a:t>How should X Ltd (the lessee) account for the above transaction under IFRS 16 (Leases)?</a:t>
            </a:r>
            <a:endParaRPr lang="en-IE" b="0" dirty="0">
              <a:solidFill>
                <a:schemeClr val="tx1"/>
              </a:solidFill>
            </a:endParaRPr>
          </a:p>
          <a:p>
            <a:endParaRPr lang="en-IE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23C0AB2C-710A-4E17-B94C-2E871213B132}"/>
              </a:ext>
            </a:extLst>
          </p:cNvPr>
          <p:cNvSpPr txBox="1">
            <a:spLocks/>
          </p:cNvSpPr>
          <p:nvPr/>
        </p:nvSpPr>
        <p:spPr>
          <a:xfrm>
            <a:off x="-322729" y="0"/>
            <a:ext cx="8695035" cy="1018032"/>
          </a:xfrm>
          <a:prstGeom prst="rect">
            <a:avLst/>
          </a:prstGeom>
          <a:effectLst/>
        </p:spPr>
        <p:txBody>
          <a:bodyPr vert="horz" lIns="540000" tIns="45720" rIns="180000" bIns="45720" rtlCol="0" anchor="ctr">
            <a:normAutofit/>
          </a:bodyPr>
          <a:lstStyle>
            <a:lvl1pPr algn="l" defTabSz="914400" rtl="0" eaLnBrk="1" fontAlgn="t" latinLnBrk="0" hangingPunct="1">
              <a:lnSpc>
                <a:spcPts val="3000"/>
              </a:lnSpc>
              <a:spcBef>
                <a:spcPct val="0"/>
              </a:spcBef>
              <a:spcAft>
                <a:spcPts val="1400"/>
              </a:spcAft>
              <a:buNone/>
              <a:defRPr sz="3600" b="1" i="0" kern="1200" baseline="0">
                <a:solidFill>
                  <a:srgbClr val="00B0F0"/>
                </a:solidFill>
                <a:effectLst/>
                <a:latin typeface="Century Gothic" panose="020B0502020202020204" pitchFamily="34" charset="0"/>
                <a:ea typeface="+mj-ea"/>
                <a:cs typeface="+mj-cs"/>
              </a:defRPr>
            </a:lvl1pPr>
          </a:lstStyle>
          <a:p>
            <a:r>
              <a:rPr lang="en-IE" sz="3200" dirty="0">
                <a:solidFill>
                  <a:schemeClr val="accent2"/>
                </a:solidFill>
              </a:rPr>
              <a:t>Example</a:t>
            </a:r>
          </a:p>
        </p:txBody>
      </p:sp>
    </p:spTree>
    <p:extLst>
      <p:ext uri="{BB962C8B-B14F-4D97-AF65-F5344CB8AC3E}">
        <p14:creationId xmlns:p14="http://schemas.microsoft.com/office/powerpoint/2010/main" val="1765701676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63A818-79C2-41D0-A116-90FFFD34952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sz="1400" i="1" u="sng" dirty="0"/>
              <a:t>Example of lessee accounting for a lease:</a:t>
            </a:r>
          </a:p>
          <a:p>
            <a:pPr marL="0" indent="0">
              <a:buNone/>
            </a:pPr>
            <a:endParaRPr lang="en-IE" sz="1400" u="sng" dirty="0"/>
          </a:p>
          <a:p>
            <a:r>
              <a:rPr lang="en-GB" sz="1400" dirty="0"/>
              <a:t>Let’s first calculate the present value of the lease payments over the lease term (discounted by the implicit interest rate in the lease):</a:t>
            </a:r>
          </a:p>
          <a:p>
            <a:pPr marL="0" indent="0">
              <a:buNone/>
            </a:pPr>
            <a:endParaRPr lang="en-GB" sz="1400" dirty="0"/>
          </a:p>
          <a:p>
            <a:pPr marL="0" indent="0">
              <a:buNone/>
            </a:pPr>
            <a:endParaRPr lang="en-IE" sz="1400" dirty="0"/>
          </a:p>
          <a:p>
            <a:endParaRPr lang="en-IE" sz="14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4" name="Table 3">
                <a:extLst>
                  <a:ext uri="{FF2B5EF4-FFF2-40B4-BE49-F238E27FC236}">
                    <a16:creationId xmlns:a16="http://schemas.microsoft.com/office/drawing/2014/main" id="{CC2D5902-6EC8-4F95-A016-71B2C2AE7021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129600355"/>
                  </p:ext>
                </p:extLst>
              </p:nvPr>
            </p:nvGraphicFramePr>
            <p:xfrm>
              <a:off x="322729" y="1657063"/>
              <a:ext cx="8229600" cy="3395422"/>
            </p:xfrm>
            <a:graphic>
              <a:graphicData uri="http://schemas.openxmlformats.org/drawingml/2006/table">
                <a:tbl>
                  <a:tblPr firstRow="1" firstCol="1" bandRow="1">
                    <a:tableStyleId>{5C22544A-7EE6-4342-B048-85BDC9FD1C3A}</a:tableStyleId>
                  </a:tblPr>
                  <a:tblGrid>
                    <a:gridCol w="2220798">
                      <a:extLst>
                        <a:ext uri="{9D8B030D-6E8A-4147-A177-3AD203B41FA5}">
                          <a16:colId xmlns:a16="http://schemas.microsoft.com/office/drawing/2014/main" val="2628642895"/>
                        </a:ext>
                      </a:extLst>
                    </a:gridCol>
                    <a:gridCol w="1106837">
                      <a:extLst>
                        <a:ext uri="{9D8B030D-6E8A-4147-A177-3AD203B41FA5}">
                          <a16:colId xmlns:a16="http://schemas.microsoft.com/office/drawing/2014/main" val="3167547898"/>
                        </a:ext>
                      </a:extLst>
                    </a:gridCol>
                    <a:gridCol w="1029368">
                      <a:extLst>
                        <a:ext uri="{9D8B030D-6E8A-4147-A177-3AD203B41FA5}">
                          <a16:colId xmlns:a16="http://schemas.microsoft.com/office/drawing/2014/main" val="2286107694"/>
                        </a:ext>
                      </a:extLst>
                    </a:gridCol>
                    <a:gridCol w="922514">
                      <a:extLst>
                        <a:ext uri="{9D8B030D-6E8A-4147-A177-3AD203B41FA5}">
                          <a16:colId xmlns:a16="http://schemas.microsoft.com/office/drawing/2014/main" val="881865508"/>
                        </a:ext>
                      </a:extLst>
                    </a:gridCol>
                    <a:gridCol w="998201">
                      <a:extLst>
                        <a:ext uri="{9D8B030D-6E8A-4147-A177-3AD203B41FA5}">
                          <a16:colId xmlns:a16="http://schemas.microsoft.com/office/drawing/2014/main" val="2855301028"/>
                        </a:ext>
                      </a:extLst>
                    </a:gridCol>
                    <a:gridCol w="922514">
                      <a:extLst>
                        <a:ext uri="{9D8B030D-6E8A-4147-A177-3AD203B41FA5}">
                          <a16:colId xmlns:a16="http://schemas.microsoft.com/office/drawing/2014/main" val="2228093143"/>
                        </a:ext>
                      </a:extLst>
                    </a:gridCol>
                    <a:gridCol w="1029368">
                      <a:extLst>
                        <a:ext uri="{9D8B030D-6E8A-4147-A177-3AD203B41FA5}">
                          <a16:colId xmlns:a16="http://schemas.microsoft.com/office/drawing/2014/main" val="1191160591"/>
                        </a:ext>
                      </a:extLst>
                    </a:gridCol>
                  </a:tblGrid>
                  <a:tr h="235760">
                    <a:tc>
                      <a:txBody>
                        <a:bodyPr/>
                        <a:lstStyle/>
                        <a:p>
                          <a:pPr algn="ctr">
                            <a:spcAft>
                              <a:spcPts val="0"/>
                            </a:spcAft>
                          </a:pPr>
                          <a:r>
                            <a:rPr lang="en-GB" sz="1400" u="none" strike="noStrike">
                              <a:solidFill>
                                <a:sysClr val="windowText" lastClr="000000"/>
                              </a:solidFill>
                              <a:effectLst/>
                            </a:rPr>
                            <a:t> </a:t>
                          </a:r>
                          <a:endParaRPr lang="en-IE" sz="1400">
                            <a:solidFill>
                              <a:sysClr val="windowText" lastClr="000000"/>
                            </a:solidFill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381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>
                            <a:spcAft>
                              <a:spcPts val="0"/>
                            </a:spcAft>
                          </a:pPr>
                          <a:r>
                            <a:rPr lang="en-GB" sz="1400" u="sng">
                              <a:solidFill>
                                <a:sysClr val="windowText" lastClr="000000"/>
                              </a:solidFill>
                              <a:effectLst/>
                            </a:rPr>
                            <a:t>0</a:t>
                          </a:r>
                          <a:endParaRPr lang="en-IE" sz="1400">
                            <a:solidFill>
                              <a:sysClr val="windowText" lastClr="000000"/>
                            </a:solidFill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381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>
                            <a:spcAft>
                              <a:spcPts val="0"/>
                            </a:spcAft>
                          </a:pPr>
                          <a:r>
                            <a:rPr lang="en-GB" sz="1400" u="sng">
                              <a:solidFill>
                                <a:sysClr val="windowText" lastClr="000000"/>
                              </a:solidFill>
                              <a:effectLst/>
                            </a:rPr>
                            <a:t>1</a:t>
                          </a:r>
                          <a:endParaRPr lang="en-IE" sz="1400">
                            <a:solidFill>
                              <a:sysClr val="windowText" lastClr="000000"/>
                            </a:solidFill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381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>
                            <a:spcAft>
                              <a:spcPts val="0"/>
                            </a:spcAft>
                          </a:pPr>
                          <a:r>
                            <a:rPr lang="en-GB" sz="1400" u="sng">
                              <a:solidFill>
                                <a:sysClr val="windowText" lastClr="000000"/>
                              </a:solidFill>
                              <a:effectLst/>
                            </a:rPr>
                            <a:t>2</a:t>
                          </a:r>
                          <a:endParaRPr lang="en-IE" sz="1400">
                            <a:solidFill>
                              <a:sysClr val="windowText" lastClr="000000"/>
                            </a:solidFill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381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>
                            <a:spcAft>
                              <a:spcPts val="0"/>
                            </a:spcAft>
                          </a:pPr>
                          <a:r>
                            <a:rPr lang="en-GB" sz="1400" u="sng">
                              <a:solidFill>
                                <a:sysClr val="windowText" lastClr="000000"/>
                              </a:solidFill>
                              <a:effectLst/>
                            </a:rPr>
                            <a:t>3</a:t>
                          </a:r>
                          <a:endParaRPr lang="en-IE" sz="1400">
                            <a:solidFill>
                              <a:sysClr val="windowText" lastClr="000000"/>
                            </a:solidFill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381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>
                            <a:spcAft>
                              <a:spcPts val="0"/>
                            </a:spcAft>
                          </a:pPr>
                          <a:r>
                            <a:rPr lang="en-GB" sz="1400" u="sng">
                              <a:solidFill>
                                <a:sysClr val="windowText" lastClr="000000"/>
                              </a:solidFill>
                              <a:effectLst/>
                            </a:rPr>
                            <a:t>4</a:t>
                          </a:r>
                          <a:endParaRPr lang="en-IE" sz="1400">
                            <a:solidFill>
                              <a:sysClr val="windowText" lastClr="000000"/>
                            </a:solidFill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381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>
                            <a:spcAft>
                              <a:spcPts val="0"/>
                            </a:spcAft>
                          </a:pPr>
                          <a:r>
                            <a:rPr lang="en-GB" sz="1400" u="sng">
                              <a:solidFill>
                                <a:sysClr val="windowText" lastClr="000000"/>
                              </a:solidFill>
                              <a:effectLst/>
                            </a:rPr>
                            <a:t>5</a:t>
                          </a:r>
                          <a:endParaRPr lang="en-IE" sz="1400">
                            <a:solidFill>
                              <a:sysClr val="windowText" lastClr="000000"/>
                            </a:solidFill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381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530032171"/>
                      </a:ext>
                    </a:extLst>
                  </a:tr>
                  <a:tr h="471520">
                    <a:tc>
                      <a:txBody>
                        <a:bodyPr/>
                        <a:lstStyle/>
                        <a:p>
                          <a:pPr algn="just">
                            <a:spcAft>
                              <a:spcPts val="0"/>
                            </a:spcAft>
                          </a:pPr>
                          <a:r>
                            <a:rPr lang="en-GB" sz="1400">
                              <a:solidFill>
                                <a:sysClr val="windowText" lastClr="000000"/>
                              </a:solidFill>
                              <a:effectLst/>
                            </a:rPr>
                            <a:t>Lease payments</a:t>
                          </a:r>
                          <a:endParaRPr lang="en-IE" sz="1400">
                            <a:solidFill>
                              <a:sysClr val="windowText" lastClr="000000"/>
                            </a:solidFill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38100" cmpd="sng">
                          <a:noFill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r">
                            <a:spcAft>
                              <a:spcPts val="0"/>
                            </a:spcAft>
                          </a:pPr>
                          <a:r>
                            <a:rPr lang="en-GB" sz="1400" dirty="0">
                              <a:solidFill>
                                <a:sysClr val="windowText" lastClr="000000"/>
                              </a:solidFill>
                              <a:effectLst/>
                            </a:rPr>
                            <a:t> </a:t>
                          </a:r>
                          <a:endParaRPr lang="en-IE" sz="1400" dirty="0">
                            <a:solidFill>
                              <a:sysClr val="windowText" lastClr="000000"/>
                            </a:solidFill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38100" cmpd="sng">
                          <a:noFill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r">
                            <a:spcAft>
                              <a:spcPts val="0"/>
                            </a:spcAft>
                          </a:pPr>
                          <a:endParaRPr lang="en-IE" sz="1400" dirty="0">
                            <a:solidFill>
                              <a:sysClr val="windowText" lastClr="000000"/>
                            </a:solidFill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38100" cmpd="sng">
                          <a:noFill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r">
                            <a:spcAft>
                              <a:spcPts val="0"/>
                            </a:spcAft>
                          </a:pPr>
                          <a:endParaRPr lang="en-IE" sz="1400" dirty="0">
                            <a:solidFill>
                              <a:sysClr val="windowText" lastClr="000000"/>
                            </a:solidFill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38100" cmpd="sng">
                          <a:noFill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r">
                            <a:spcAft>
                              <a:spcPts val="0"/>
                            </a:spcAft>
                          </a:pPr>
                          <a:endParaRPr lang="en-IE" sz="1400" dirty="0">
                            <a:solidFill>
                              <a:sysClr val="windowText" lastClr="000000"/>
                            </a:solidFill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38100" cmpd="sng">
                          <a:noFill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r">
                            <a:spcAft>
                              <a:spcPts val="0"/>
                            </a:spcAft>
                          </a:pPr>
                          <a:endParaRPr lang="en-IE" sz="1400" dirty="0">
                            <a:solidFill>
                              <a:sysClr val="windowText" lastClr="000000"/>
                            </a:solidFill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38100" cmpd="sng">
                          <a:noFill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r">
                            <a:spcAft>
                              <a:spcPts val="0"/>
                            </a:spcAft>
                          </a:pPr>
                          <a:endParaRPr lang="en-IE" sz="1400">
                            <a:solidFill>
                              <a:sysClr val="windowText" lastClr="000000"/>
                            </a:solidFill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38100" cmpd="sng">
                          <a:noFill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3515951333"/>
                      </a:ext>
                    </a:extLst>
                  </a:tr>
                  <a:tr h="471520">
                    <a:tc>
                      <a:txBody>
                        <a:bodyPr/>
                        <a:lstStyle/>
                        <a:p>
                          <a:pPr algn="just">
                            <a:spcAft>
                              <a:spcPts val="0"/>
                            </a:spcAft>
                          </a:pPr>
                          <a:r>
                            <a:rPr lang="en-GB" sz="1400">
                              <a:solidFill>
                                <a:sysClr val="windowText" lastClr="000000"/>
                              </a:solidFill>
                              <a:effectLst/>
                            </a:rPr>
                            <a:t>Cash Flows</a:t>
                          </a:r>
                          <a:endParaRPr lang="en-IE" sz="1400">
                            <a:solidFill>
                              <a:sysClr val="windowText" lastClr="000000"/>
                            </a:solidFill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r">
                            <a:spcAft>
                              <a:spcPts val="0"/>
                            </a:spcAft>
                          </a:pPr>
                          <a:r>
                            <a:rPr lang="en-GB" sz="1400">
                              <a:solidFill>
                                <a:sysClr val="windowText" lastClr="000000"/>
                              </a:solidFill>
                              <a:effectLst/>
                            </a:rPr>
                            <a:t> </a:t>
                          </a:r>
                          <a:endParaRPr lang="en-IE" sz="1400">
                            <a:solidFill>
                              <a:sysClr val="windowText" lastClr="000000"/>
                            </a:solidFill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r">
                            <a:spcAft>
                              <a:spcPts val="0"/>
                            </a:spcAft>
                          </a:pPr>
                          <a:endParaRPr lang="en-IE" sz="1400">
                            <a:solidFill>
                              <a:sysClr val="windowText" lastClr="000000"/>
                            </a:solidFill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r">
                            <a:spcAft>
                              <a:spcPts val="0"/>
                            </a:spcAft>
                          </a:pPr>
                          <a:endParaRPr lang="en-IE" sz="1400" dirty="0">
                            <a:solidFill>
                              <a:sysClr val="windowText" lastClr="000000"/>
                            </a:solidFill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r">
                            <a:spcAft>
                              <a:spcPts val="0"/>
                            </a:spcAft>
                          </a:pPr>
                          <a:endParaRPr lang="en-IE" sz="1400">
                            <a:solidFill>
                              <a:sysClr val="windowText" lastClr="000000"/>
                            </a:solidFill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r">
                            <a:spcAft>
                              <a:spcPts val="0"/>
                            </a:spcAft>
                          </a:pPr>
                          <a:endParaRPr lang="en-IE" sz="1400" dirty="0">
                            <a:solidFill>
                              <a:sysClr val="windowText" lastClr="000000"/>
                            </a:solidFill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r">
                            <a:spcAft>
                              <a:spcPts val="0"/>
                            </a:spcAft>
                          </a:pPr>
                          <a:endParaRPr lang="en-IE" sz="1400" dirty="0">
                            <a:solidFill>
                              <a:sysClr val="windowText" lastClr="000000"/>
                            </a:solidFill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899829689"/>
                      </a:ext>
                    </a:extLst>
                  </a:tr>
                  <a:tr h="235760">
                    <a:tc>
                      <a:txBody>
                        <a:bodyPr/>
                        <a:lstStyle/>
                        <a:p>
                          <a:pPr algn="just">
                            <a:spcAft>
                              <a:spcPts val="0"/>
                            </a:spcAft>
                          </a:pPr>
                          <a:r>
                            <a:rPr lang="en-GB" sz="1400">
                              <a:solidFill>
                                <a:sysClr val="windowText" lastClr="000000"/>
                              </a:solidFill>
                              <a:effectLst/>
                            </a:rPr>
                            <a:t> </a:t>
                          </a:r>
                          <a:endParaRPr lang="en-IE" sz="1400">
                            <a:solidFill>
                              <a:sysClr val="windowText" lastClr="000000"/>
                            </a:solidFill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r">
                            <a:spcAft>
                              <a:spcPts val="0"/>
                            </a:spcAft>
                          </a:pPr>
                          <a:r>
                            <a:rPr lang="en-GB" sz="1400">
                              <a:solidFill>
                                <a:sysClr val="windowText" lastClr="000000"/>
                              </a:solidFill>
                              <a:effectLst/>
                            </a:rPr>
                            <a:t> </a:t>
                          </a:r>
                          <a:endParaRPr lang="en-IE" sz="1400">
                            <a:solidFill>
                              <a:sysClr val="windowText" lastClr="000000"/>
                            </a:solidFill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r">
                            <a:spcAft>
                              <a:spcPts val="0"/>
                            </a:spcAft>
                          </a:pPr>
                          <a:r>
                            <a:rPr lang="en-GB" sz="1400">
                              <a:solidFill>
                                <a:sysClr val="windowText" lastClr="000000"/>
                              </a:solidFill>
                              <a:effectLst/>
                            </a:rPr>
                            <a:t> </a:t>
                          </a:r>
                          <a:endParaRPr lang="en-IE" sz="1400">
                            <a:solidFill>
                              <a:sysClr val="windowText" lastClr="000000"/>
                            </a:solidFill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r">
                            <a:spcAft>
                              <a:spcPts val="0"/>
                            </a:spcAft>
                          </a:pPr>
                          <a:r>
                            <a:rPr lang="en-GB" sz="1400">
                              <a:solidFill>
                                <a:sysClr val="windowText" lastClr="000000"/>
                              </a:solidFill>
                              <a:effectLst/>
                            </a:rPr>
                            <a:t> </a:t>
                          </a:r>
                          <a:endParaRPr lang="en-IE" sz="1400">
                            <a:solidFill>
                              <a:sysClr val="windowText" lastClr="000000"/>
                            </a:solidFill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r">
                            <a:spcAft>
                              <a:spcPts val="0"/>
                            </a:spcAft>
                          </a:pPr>
                          <a:r>
                            <a:rPr lang="en-GB" sz="1400">
                              <a:solidFill>
                                <a:sysClr val="windowText" lastClr="000000"/>
                              </a:solidFill>
                              <a:effectLst/>
                            </a:rPr>
                            <a:t> </a:t>
                          </a:r>
                          <a:endParaRPr lang="en-IE" sz="1400">
                            <a:solidFill>
                              <a:sysClr val="windowText" lastClr="000000"/>
                            </a:solidFill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r">
                            <a:spcAft>
                              <a:spcPts val="0"/>
                            </a:spcAft>
                          </a:pPr>
                          <a:r>
                            <a:rPr lang="en-GB" sz="1400">
                              <a:solidFill>
                                <a:sysClr val="windowText" lastClr="000000"/>
                              </a:solidFill>
                              <a:effectLst/>
                            </a:rPr>
                            <a:t> </a:t>
                          </a:r>
                          <a:endParaRPr lang="en-IE" sz="1400">
                            <a:solidFill>
                              <a:sysClr val="windowText" lastClr="000000"/>
                            </a:solidFill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r">
                            <a:spcAft>
                              <a:spcPts val="0"/>
                            </a:spcAft>
                          </a:pPr>
                          <a:r>
                            <a:rPr lang="en-GB" sz="1400">
                              <a:solidFill>
                                <a:sysClr val="windowText" lastClr="000000"/>
                              </a:solidFill>
                              <a:effectLst/>
                            </a:rPr>
                            <a:t> </a:t>
                          </a:r>
                          <a:endParaRPr lang="en-IE" sz="1400">
                            <a:solidFill>
                              <a:sysClr val="windowText" lastClr="000000"/>
                            </a:solidFill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1780669515"/>
                      </a:ext>
                    </a:extLst>
                  </a:tr>
                  <a:tr h="346342">
                    <a:tc>
                      <a:txBody>
                        <a:bodyPr/>
                        <a:lstStyle/>
                        <a:p>
                          <a:pPr algn="just">
                            <a:spcAft>
                              <a:spcPts val="0"/>
                            </a:spcAft>
                          </a:pPr>
                          <a:r>
                            <a:rPr lang="en-GB" sz="1400">
                              <a:solidFill>
                                <a:sysClr val="windowText" lastClr="000000"/>
                              </a:solidFill>
                              <a:effectLst/>
                            </a:rPr>
                            <a:t>Discount Factor</a:t>
                          </a:r>
                          <a:endParaRPr lang="en-IE" sz="1400">
                            <a:solidFill>
                              <a:sysClr val="windowText" lastClr="000000"/>
                            </a:solidFill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>
                            <a:spcAft>
                              <a:spcPts val="0"/>
                            </a:spcAft>
                          </a:pPr>
                          <a:r>
                            <a:rPr lang="en-GB" sz="1400" dirty="0">
                              <a:solidFill>
                                <a:sysClr val="windowText" lastClr="000000"/>
                              </a:solidFill>
                              <a:effectLst/>
                            </a:rPr>
                            <a:t> </a:t>
                          </a:r>
                          <a:endParaRPr lang="en-IE" sz="1400" dirty="0">
                            <a:solidFill>
                              <a:sysClr val="windowText" lastClr="000000"/>
                            </a:solidFill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>
                            <a:spcAft>
                              <a:spcPts val="0"/>
                            </a:spcAft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f>
                                  <m:fPr>
                                    <m:ctrlPr>
                                      <a:rPr lang="en-IE" sz="1000" i="1" smtClean="0">
                                        <a:solidFill>
                                          <a:sysClr val="windowText" lastClr="000000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en-GB" sz="1000">
                                        <a:solidFill>
                                          <a:sysClr val="windowText" lastClr="000000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1</m:t>
                                    </m:r>
                                  </m:num>
                                  <m:den>
                                    <m:sSup>
                                      <m:sSupPr>
                                        <m:ctrlPr>
                                          <a:rPr lang="en-IE" sz="1000" i="1">
                                            <a:solidFill>
                                              <a:sysClr val="windowText" lastClr="000000"/>
                                            </a:solidFill>
                                            <a:effectLst/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lang="en-GB" sz="1000">
                                            <a:solidFill>
                                              <a:sysClr val="windowText" lastClr="000000"/>
                                            </a:solidFill>
                                            <a:effectLst/>
                                            <a:latin typeface="Cambria Math" panose="02040503050406030204" pitchFamily="18" charset="0"/>
                                          </a:rPr>
                                          <m:t>(1+0.06)</m:t>
                                        </m:r>
                                      </m:e>
                                      <m:sup>
                                        <m:r>
                                          <a:rPr lang="en-GB" sz="1000">
                                            <a:solidFill>
                                              <a:sysClr val="windowText" lastClr="000000"/>
                                            </a:solidFill>
                                            <a:effectLst/>
                                            <a:latin typeface="Cambria Math" panose="02040503050406030204" pitchFamily="18" charset="0"/>
                                          </a:rPr>
                                          <m:t>1</m:t>
                                        </m:r>
                                      </m:sup>
                                    </m:sSup>
                                  </m:den>
                                </m:f>
                              </m:oMath>
                            </m:oMathPara>
                          </a14:m>
                          <a:endParaRPr lang="en-IE" sz="1000" dirty="0">
                            <a:solidFill>
                              <a:sysClr val="windowText" lastClr="000000"/>
                            </a:solidFill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>
                            <a:spcAft>
                              <a:spcPts val="0"/>
                            </a:spcAft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f>
                                  <m:fPr>
                                    <m:ctrlPr>
                                      <a:rPr lang="en-IE" sz="1000" i="1" smtClean="0">
                                        <a:solidFill>
                                          <a:sysClr val="windowText" lastClr="000000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en-GB" sz="1000">
                                        <a:solidFill>
                                          <a:sysClr val="windowText" lastClr="000000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1</m:t>
                                    </m:r>
                                  </m:num>
                                  <m:den>
                                    <m:sSup>
                                      <m:sSupPr>
                                        <m:ctrlPr>
                                          <a:rPr lang="en-IE" sz="1000" i="1">
                                            <a:solidFill>
                                              <a:sysClr val="windowText" lastClr="000000"/>
                                            </a:solidFill>
                                            <a:effectLst/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lang="en-GB" sz="1000">
                                            <a:solidFill>
                                              <a:sysClr val="windowText" lastClr="000000"/>
                                            </a:solidFill>
                                            <a:effectLst/>
                                            <a:latin typeface="Cambria Math" panose="02040503050406030204" pitchFamily="18" charset="0"/>
                                          </a:rPr>
                                          <m:t>(1+0.06)</m:t>
                                        </m:r>
                                      </m:e>
                                      <m:sup>
                                        <m:r>
                                          <a:rPr lang="en-GB" sz="1000">
                                            <a:solidFill>
                                              <a:sysClr val="windowText" lastClr="000000"/>
                                            </a:solidFill>
                                            <a:effectLst/>
                                            <a:latin typeface="Cambria Math" panose="02040503050406030204" pitchFamily="18" charset="0"/>
                                          </a:rPr>
                                          <m:t>2</m:t>
                                        </m:r>
                                      </m:sup>
                                    </m:sSup>
                                  </m:den>
                                </m:f>
                              </m:oMath>
                            </m:oMathPara>
                          </a14:m>
                          <a:endParaRPr lang="en-IE" sz="1000" dirty="0">
                            <a:solidFill>
                              <a:sysClr val="windowText" lastClr="000000"/>
                            </a:solidFill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>
                            <a:spcAft>
                              <a:spcPts val="0"/>
                            </a:spcAft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f>
                                  <m:fPr>
                                    <m:ctrlPr>
                                      <a:rPr lang="en-IE" sz="1000" i="1" smtClean="0">
                                        <a:solidFill>
                                          <a:sysClr val="windowText" lastClr="000000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en-GB" sz="1000">
                                        <a:solidFill>
                                          <a:sysClr val="windowText" lastClr="000000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1</m:t>
                                    </m:r>
                                  </m:num>
                                  <m:den>
                                    <m:sSup>
                                      <m:sSupPr>
                                        <m:ctrlPr>
                                          <a:rPr lang="en-IE" sz="1000" i="1">
                                            <a:solidFill>
                                              <a:sysClr val="windowText" lastClr="000000"/>
                                            </a:solidFill>
                                            <a:effectLst/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lang="en-GB" sz="1000">
                                            <a:solidFill>
                                              <a:sysClr val="windowText" lastClr="000000"/>
                                            </a:solidFill>
                                            <a:effectLst/>
                                            <a:latin typeface="Cambria Math" panose="02040503050406030204" pitchFamily="18" charset="0"/>
                                          </a:rPr>
                                          <m:t>(1+0.06)</m:t>
                                        </m:r>
                                      </m:e>
                                      <m:sup>
                                        <m:r>
                                          <a:rPr lang="en-GB" sz="1000">
                                            <a:solidFill>
                                              <a:sysClr val="windowText" lastClr="000000"/>
                                            </a:solidFill>
                                            <a:effectLst/>
                                            <a:latin typeface="Cambria Math" panose="02040503050406030204" pitchFamily="18" charset="0"/>
                                          </a:rPr>
                                          <m:t>3</m:t>
                                        </m:r>
                                      </m:sup>
                                    </m:sSup>
                                  </m:den>
                                </m:f>
                              </m:oMath>
                            </m:oMathPara>
                          </a14:m>
                          <a:endParaRPr lang="en-IE" sz="1000" dirty="0">
                            <a:solidFill>
                              <a:sysClr val="windowText" lastClr="000000"/>
                            </a:solidFill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>
                            <a:spcAft>
                              <a:spcPts val="0"/>
                            </a:spcAft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f>
                                  <m:fPr>
                                    <m:ctrlPr>
                                      <a:rPr lang="en-IE" sz="1000" i="1" smtClean="0">
                                        <a:solidFill>
                                          <a:sysClr val="windowText" lastClr="000000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en-GB" sz="1000">
                                        <a:solidFill>
                                          <a:sysClr val="windowText" lastClr="000000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1</m:t>
                                    </m:r>
                                  </m:num>
                                  <m:den>
                                    <m:sSup>
                                      <m:sSupPr>
                                        <m:ctrlPr>
                                          <a:rPr lang="en-IE" sz="1000" i="1">
                                            <a:solidFill>
                                              <a:sysClr val="windowText" lastClr="000000"/>
                                            </a:solidFill>
                                            <a:effectLst/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lang="en-GB" sz="1000">
                                            <a:solidFill>
                                              <a:sysClr val="windowText" lastClr="000000"/>
                                            </a:solidFill>
                                            <a:effectLst/>
                                            <a:latin typeface="Cambria Math" panose="02040503050406030204" pitchFamily="18" charset="0"/>
                                          </a:rPr>
                                          <m:t>(1+0.06)</m:t>
                                        </m:r>
                                      </m:e>
                                      <m:sup>
                                        <m:r>
                                          <a:rPr lang="en-GB" sz="1000">
                                            <a:solidFill>
                                              <a:sysClr val="windowText" lastClr="000000"/>
                                            </a:solidFill>
                                            <a:effectLst/>
                                            <a:latin typeface="Cambria Math" panose="02040503050406030204" pitchFamily="18" charset="0"/>
                                          </a:rPr>
                                          <m:t>4</m:t>
                                        </m:r>
                                      </m:sup>
                                    </m:sSup>
                                  </m:den>
                                </m:f>
                              </m:oMath>
                            </m:oMathPara>
                          </a14:m>
                          <a:endParaRPr lang="en-IE" sz="1000" dirty="0">
                            <a:solidFill>
                              <a:sysClr val="windowText" lastClr="000000"/>
                            </a:solidFill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>
                            <a:spcAft>
                              <a:spcPts val="0"/>
                            </a:spcAft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f>
                                  <m:fPr>
                                    <m:ctrlPr>
                                      <a:rPr lang="en-IE" sz="1000" i="1" smtClean="0">
                                        <a:solidFill>
                                          <a:sysClr val="windowText" lastClr="000000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en-GB" sz="1000">
                                        <a:solidFill>
                                          <a:sysClr val="windowText" lastClr="000000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1</m:t>
                                    </m:r>
                                  </m:num>
                                  <m:den>
                                    <m:sSup>
                                      <m:sSupPr>
                                        <m:ctrlPr>
                                          <a:rPr lang="en-IE" sz="1000" i="1">
                                            <a:solidFill>
                                              <a:sysClr val="windowText" lastClr="000000"/>
                                            </a:solidFill>
                                            <a:effectLst/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lang="en-GB" sz="1000">
                                            <a:solidFill>
                                              <a:sysClr val="windowText" lastClr="000000"/>
                                            </a:solidFill>
                                            <a:effectLst/>
                                            <a:latin typeface="Cambria Math" panose="02040503050406030204" pitchFamily="18" charset="0"/>
                                          </a:rPr>
                                          <m:t>(1+0.06)</m:t>
                                        </m:r>
                                      </m:e>
                                      <m:sup>
                                        <m:r>
                                          <a:rPr lang="en-GB" sz="1000">
                                            <a:solidFill>
                                              <a:sysClr val="windowText" lastClr="000000"/>
                                            </a:solidFill>
                                            <a:effectLst/>
                                            <a:latin typeface="Cambria Math" panose="02040503050406030204" pitchFamily="18" charset="0"/>
                                          </a:rPr>
                                          <m:t>5</m:t>
                                        </m:r>
                                      </m:sup>
                                    </m:sSup>
                                  </m:den>
                                </m:f>
                              </m:oMath>
                            </m:oMathPara>
                          </a14:m>
                          <a:endParaRPr lang="en-IE" sz="1000" dirty="0">
                            <a:solidFill>
                              <a:sysClr val="windowText" lastClr="000000"/>
                            </a:solidFill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1570806040"/>
                      </a:ext>
                    </a:extLst>
                  </a:tr>
                  <a:tr h="235760">
                    <a:tc>
                      <a:txBody>
                        <a:bodyPr/>
                        <a:lstStyle/>
                        <a:p>
                          <a:pPr algn="just">
                            <a:spcAft>
                              <a:spcPts val="0"/>
                            </a:spcAft>
                          </a:pPr>
                          <a:r>
                            <a:rPr lang="en-GB" sz="1400">
                              <a:solidFill>
                                <a:sysClr val="windowText" lastClr="000000"/>
                              </a:solidFill>
                              <a:effectLst/>
                            </a:rPr>
                            <a:t> </a:t>
                          </a:r>
                          <a:endParaRPr lang="en-IE" sz="1400">
                            <a:solidFill>
                              <a:sysClr val="windowText" lastClr="000000"/>
                            </a:solidFill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r">
                            <a:spcAft>
                              <a:spcPts val="0"/>
                            </a:spcAft>
                          </a:pPr>
                          <a:r>
                            <a:rPr lang="en-GB" sz="1400">
                              <a:solidFill>
                                <a:sysClr val="windowText" lastClr="000000"/>
                              </a:solidFill>
                              <a:effectLst/>
                            </a:rPr>
                            <a:t> </a:t>
                          </a:r>
                          <a:endParaRPr lang="en-IE" sz="1400">
                            <a:solidFill>
                              <a:sysClr val="windowText" lastClr="000000"/>
                            </a:solidFill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r">
                            <a:spcAft>
                              <a:spcPts val="0"/>
                            </a:spcAft>
                          </a:pPr>
                          <a:r>
                            <a:rPr lang="en-GB" sz="1400">
                              <a:solidFill>
                                <a:sysClr val="windowText" lastClr="000000"/>
                              </a:solidFill>
                              <a:effectLst/>
                            </a:rPr>
                            <a:t> </a:t>
                          </a:r>
                          <a:endParaRPr lang="en-IE" sz="1400">
                            <a:solidFill>
                              <a:sysClr val="windowText" lastClr="000000"/>
                            </a:solidFill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r">
                            <a:spcAft>
                              <a:spcPts val="0"/>
                            </a:spcAft>
                          </a:pPr>
                          <a:r>
                            <a:rPr lang="en-GB" sz="1400">
                              <a:solidFill>
                                <a:sysClr val="windowText" lastClr="000000"/>
                              </a:solidFill>
                              <a:effectLst/>
                            </a:rPr>
                            <a:t> </a:t>
                          </a:r>
                          <a:endParaRPr lang="en-IE" sz="1400">
                            <a:solidFill>
                              <a:sysClr val="windowText" lastClr="000000"/>
                            </a:solidFill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r">
                            <a:spcAft>
                              <a:spcPts val="0"/>
                            </a:spcAft>
                          </a:pPr>
                          <a:r>
                            <a:rPr lang="en-GB" sz="1400">
                              <a:solidFill>
                                <a:sysClr val="windowText" lastClr="000000"/>
                              </a:solidFill>
                              <a:effectLst/>
                            </a:rPr>
                            <a:t> </a:t>
                          </a:r>
                          <a:endParaRPr lang="en-IE" sz="1400">
                            <a:solidFill>
                              <a:sysClr val="windowText" lastClr="000000"/>
                            </a:solidFill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r">
                            <a:spcAft>
                              <a:spcPts val="0"/>
                            </a:spcAft>
                          </a:pPr>
                          <a:r>
                            <a:rPr lang="en-GB" sz="1400">
                              <a:solidFill>
                                <a:sysClr val="windowText" lastClr="000000"/>
                              </a:solidFill>
                              <a:effectLst/>
                            </a:rPr>
                            <a:t> </a:t>
                          </a:r>
                          <a:endParaRPr lang="en-IE" sz="1400">
                            <a:solidFill>
                              <a:sysClr val="windowText" lastClr="000000"/>
                            </a:solidFill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r">
                            <a:spcAft>
                              <a:spcPts val="0"/>
                            </a:spcAft>
                          </a:pPr>
                          <a:r>
                            <a:rPr lang="en-GB" sz="1400">
                              <a:solidFill>
                                <a:sysClr val="windowText" lastClr="000000"/>
                              </a:solidFill>
                              <a:effectLst/>
                            </a:rPr>
                            <a:t> </a:t>
                          </a:r>
                          <a:endParaRPr lang="en-IE" sz="1400">
                            <a:solidFill>
                              <a:sysClr val="windowText" lastClr="000000"/>
                            </a:solidFill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2383915213"/>
                      </a:ext>
                    </a:extLst>
                  </a:tr>
                  <a:tr h="235760">
                    <a:tc>
                      <a:txBody>
                        <a:bodyPr/>
                        <a:lstStyle/>
                        <a:p>
                          <a:pPr algn="just">
                            <a:spcAft>
                              <a:spcPts val="0"/>
                            </a:spcAft>
                          </a:pPr>
                          <a:r>
                            <a:rPr lang="en-GB" sz="1400">
                              <a:solidFill>
                                <a:sysClr val="windowText" lastClr="000000"/>
                              </a:solidFill>
                              <a:effectLst/>
                            </a:rPr>
                            <a:t>Discount Factor</a:t>
                          </a:r>
                          <a:endParaRPr lang="en-IE" sz="1400">
                            <a:solidFill>
                              <a:sysClr val="windowText" lastClr="000000"/>
                            </a:solidFill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r">
                            <a:spcAft>
                              <a:spcPts val="0"/>
                            </a:spcAft>
                          </a:pPr>
                          <a:r>
                            <a:rPr lang="en-GB" sz="1400">
                              <a:solidFill>
                                <a:sysClr val="windowText" lastClr="000000"/>
                              </a:solidFill>
                              <a:effectLst/>
                            </a:rPr>
                            <a:t> </a:t>
                          </a:r>
                          <a:endParaRPr lang="en-IE" sz="1400">
                            <a:solidFill>
                              <a:sysClr val="windowText" lastClr="000000"/>
                            </a:solidFill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r">
                            <a:spcAft>
                              <a:spcPts val="0"/>
                            </a:spcAft>
                          </a:pPr>
                          <a:r>
                            <a:rPr lang="en-GB" sz="1400" dirty="0">
                              <a:solidFill>
                                <a:sysClr val="windowText" lastClr="000000"/>
                              </a:solidFill>
                              <a:effectLst/>
                            </a:rPr>
                            <a:t>0.94</a:t>
                          </a:r>
                          <a:endParaRPr lang="en-IE" sz="1400" dirty="0">
                            <a:solidFill>
                              <a:sysClr val="windowText" lastClr="000000"/>
                            </a:solidFill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r">
                            <a:spcAft>
                              <a:spcPts val="0"/>
                            </a:spcAft>
                          </a:pPr>
                          <a:r>
                            <a:rPr lang="en-GB" sz="1400">
                              <a:solidFill>
                                <a:sysClr val="windowText" lastClr="000000"/>
                              </a:solidFill>
                              <a:effectLst/>
                            </a:rPr>
                            <a:t>0.89</a:t>
                          </a:r>
                          <a:endParaRPr lang="en-IE" sz="1400" dirty="0">
                            <a:solidFill>
                              <a:sysClr val="windowText" lastClr="000000"/>
                            </a:solidFill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r">
                            <a:spcAft>
                              <a:spcPts val="0"/>
                            </a:spcAft>
                          </a:pPr>
                          <a:r>
                            <a:rPr lang="en-GB" sz="1400">
                              <a:solidFill>
                                <a:sysClr val="windowText" lastClr="000000"/>
                              </a:solidFill>
                              <a:effectLst/>
                            </a:rPr>
                            <a:t>0.84</a:t>
                          </a:r>
                          <a:endParaRPr lang="en-IE" sz="1400">
                            <a:solidFill>
                              <a:sysClr val="windowText" lastClr="000000"/>
                            </a:solidFill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r">
                            <a:spcAft>
                              <a:spcPts val="0"/>
                            </a:spcAft>
                          </a:pPr>
                          <a:r>
                            <a:rPr lang="en-GB" sz="1400">
                              <a:solidFill>
                                <a:sysClr val="windowText" lastClr="000000"/>
                              </a:solidFill>
                              <a:effectLst/>
                            </a:rPr>
                            <a:t>0.79</a:t>
                          </a:r>
                          <a:endParaRPr lang="en-IE" sz="1400">
                            <a:solidFill>
                              <a:sysClr val="windowText" lastClr="000000"/>
                            </a:solidFill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r">
                            <a:spcAft>
                              <a:spcPts val="0"/>
                            </a:spcAft>
                          </a:pPr>
                          <a:r>
                            <a:rPr lang="en-GB" sz="1400">
                              <a:solidFill>
                                <a:sysClr val="windowText" lastClr="000000"/>
                              </a:solidFill>
                              <a:effectLst/>
                            </a:rPr>
                            <a:t>0.75</a:t>
                          </a:r>
                          <a:endParaRPr lang="en-IE" sz="1400">
                            <a:solidFill>
                              <a:sysClr val="windowText" lastClr="000000"/>
                            </a:solidFill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3266568809"/>
                      </a:ext>
                    </a:extLst>
                  </a:tr>
                  <a:tr h="471520">
                    <a:tc>
                      <a:txBody>
                        <a:bodyPr/>
                        <a:lstStyle/>
                        <a:p>
                          <a:pPr algn="just">
                            <a:spcAft>
                              <a:spcPts val="0"/>
                            </a:spcAft>
                          </a:pPr>
                          <a:r>
                            <a:rPr lang="en-GB" sz="1400">
                              <a:solidFill>
                                <a:sysClr val="windowText" lastClr="000000"/>
                              </a:solidFill>
                              <a:effectLst/>
                            </a:rPr>
                            <a:t>Discounted Cash Flow</a:t>
                          </a:r>
                          <a:endParaRPr lang="en-IE" sz="1400">
                            <a:solidFill>
                              <a:sysClr val="windowText" lastClr="000000"/>
                            </a:solidFill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r">
                            <a:spcAft>
                              <a:spcPts val="0"/>
                            </a:spcAft>
                          </a:pPr>
                          <a:r>
                            <a:rPr lang="en-GB" sz="1400">
                              <a:solidFill>
                                <a:sysClr val="windowText" lastClr="000000"/>
                              </a:solidFill>
                              <a:effectLst/>
                            </a:rPr>
                            <a:t> </a:t>
                          </a:r>
                          <a:endParaRPr lang="en-IE" sz="1400" dirty="0">
                            <a:solidFill>
                              <a:sysClr val="windowText" lastClr="000000"/>
                            </a:solidFill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r">
                            <a:spcAft>
                              <a:spcPts val="0"/>
                            </a:spcAft>
                          </a:pPr>
                          <a:endParaRPr lang="en-IE" sz="1400" dirty="0">
                            <a:solidFill>
                              <a:sysClr val="windowText" lastClr="000000"/>
                            </a:solidFill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r">
                            <a:spcAft>
                              <a:spcPts val="0"/>
                            </a:spcAft>
                          </a:pPr>
                          <a:endParaRPr lang="en-IE" sz="1400" dirty="0">
                            <a:solidFill>
                              <a:sysClr val="windowText" lastClr="000000"/>
                            </a:solidFill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r">
                            <a:spcAft>
                              <a:spcPts val="0"/>
                            </a:spcAft>
                          </a:pPr>
                          <a:endParaRPr lang="en-IE" sz="1400" dirty="0">
                            <a:solidFill>
                              <a:sysClr val="windowText" lastClr="000000"/>
                            </a:solidFill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r">
                            <a:spcAft>
                              <a:spcPts val="0"/>
                            </a:spcAft>
                          </a:pPr>
                          <a:endParaRPr lang="en-IE" sz="1400">
                            <a:solidFill>
                              <a:sysClr val="windowText" lastClr="000000"/>
                            </a:solidFill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r">
                            <a:spcAft>
                              <a:spcPts val="0"/>
                            </a:spcAft>
                          </a:pPr>
                          <a:endParaRPr lang="en-IE" sz="1400">
                            <a:solidFill>
                              <a:sysClr val="windowText" lastClr="000000"/>
                            </a:solidFill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3142727540"/>
                      </a:ext>
                    </a:extLst>
                  </a:tr>
                  <a:tr h="219960">
                    <a:tc>
                      <a:txBody>
                        <a:bodyPr/>
                        <a:lstStyle/>
                        <a:p>
                          <a:pPr algn="just">
                            <a:spcAft>
                              <a:spcPts val="0"/>
                            </a:spcAft>
                          </a:pPr>
                          <a:r>
                            <a:rPr lang="en-GB" sz="1400">
                              <a:solidFill>
                                <a:sysClr val="windowText" lastClr="000000"/>
                              </a:solidFill>
                              <a:effectLst/>
                            </a:rPr>
                            <a:t> </a:t>
                          </a:r>
                          <a:endParaRPr lang="en-IE" sz="1400">
                            <a:solidFill>
                              <a:sysClr val="windowText" lastClr="000000"/>
                            </a:solidFill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r">
                            <a:spcAft>
                              <a:spcPts val="0"/>
                            </a:spcAft>
                          </a:pPr>
                          <a:r>
                            <a:rPr lang="en-GB" sz="1400">
                              <a:solidFill>
                                <a:sysClr val="windowText" lastClr="000000"/>
                              </a:solidFill>
                              <a:effectLst/>
                            </a:rPr>
                            <a:t> </a:t>
                          </a:r>
                          <a:endParaRPr lang="en-IE" sz="1400">
                            <a:solidFill>
                              <a:sysClr val="windowText" lastClr="000000"/>
                            </a:solidFill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r">
                            <a:spcAft>
                              <a:spcPts val="0"/>
                            </a:spcAft>
                          </a:pPr>
                          <a:endParaRPr lang="en-IE" sz="1400">
                            <a:solidFill>
                              <a:sysClr val="windowText" lastClr="000000"/>
                            </a:solidFill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r">
                            <a:spcAft>
                              <a:spcPts val="0"/>
                            </a:spcAft>
                          </a:pPr>
                          <a:endParaRPr lang="en-IE" sz="1400">
                            <a:solidFill>
                              <a:sysClr val="windowText" lastClr="000000"/>
                            </a:solidFill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r">
                            <a:spcAft>
                              <a:spcPts val="0"/>
                            </a:spcAft>
                          </a:pPr>
                          <a:endParaRPr lang="en-IE" sz="1400" dirty="0">
                            <a:solidFill>
                              <a:sysClr val="windowText" lastClr="000000"/>
                            </a:solidFill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r">
                            <a:spcAft>
                              <a:spcPts val="0"/>
                            </a:spcAft>
                          </a:pPr>
                          <a:endParaRPr lang="en-IE" sz="1400" dirty="0">
                            <a:solidFill>
                              <a:sysClr val="windowText" lastClr="000000"/>
                            </a:solidFill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r">
                            <a:spcAft>
                              <a:spcPts val="0"/>
                            </a:spcAft>
                          </a:pPr>
                          <a:endParaRPr lang="en-IE" sz="1400" dirty="0">
                            <a:solidFill>
                              <a:sysClr val="windowText" lastClr="000000"/>
                            </a:solidFill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4069549773"/>
                      </a:ext>
                    </a:extLst>
                  </a:tr>
                  <a:tr h="471520">
                    <a:tc>
                      <a:txBody>
                        <a:bodyPr/>
                        <a:lstStyle/>
                        <a:p>
                          <a:pPr algn="just">
                            <a:spcAft>
                              <a:spcPts val="0"/>
                            </a:spcAft>
                          </a:pPr>
                          <a:r>
                            <a:rPr lang="en-GB" sz="1400">
                              <a:solidFill>
                                <a:sysClr val="windowText" lastClr="000000"/>
                              </a:solidFill>
                              <a:effectLst/>
                            </a:rPr>
                            <a:t>Net present value</a:t>
                          </a:r>
                          <a:endParaRPr lang="en-IE" sz="1400">
                            <a:solidFill>
                              <a:sysClr val="windowText" lastClr="000000"/>
                            </a:solidFill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r">
                            <a:spcAft>
                              <a:spcPts val="0"/>
                            </a:spcAft>
                          </a:pPr>
                          <a:endParaRPr lang="en-IE" sz="1400" dirty="0">
                            <a:solidFill>
                              <a:sysClr val="windowText" lastClr="000000"/>
                            </a:solidFill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r">
                            <a:spcAft>
                              <a:spcPts val="0"/>
                            </a:spcAft>
                          </a:pPr>
                          <a:endParaRPr lang="en-IE" sz="1400" dirty="0">
                            <a:solidFill>
                              <a:sysClr val="windowText" lastClr="000000"/>
                            </a:solidFill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r">
                            <a:spcAft>
                              <a:spcPts val="0"/>
                            </a:spcAft>
                          </a:pPr>
                          <a:endParaRPr lang="en-IE" sz="1400">
                            <a:solidFill>
                              <a:sysClr val="windowText" lastClr="000000"/>
                            </a:solidFill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r">
                            <a:spcAft>
                              <a:spcPts val="0"/>
                            </a:spcAft>
                          </a:pPr>
                          <a:endParaRPr lang="en-IE" sz="1400" dirty="0">
                            <a:solidFill>
                              <a:sysClr val="windowText" lastClr="000000"/>
                            </a:solidFill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r">
                            <a:spcAft>
                              <a:spcPts val="0"/>
                            </a:spcAft>
                          </a:pPr>
                          <a:endParaRPr lang="en-IE" sz="1400" dirty="0">
                            <a:solidFill>
                              <a:sysClr val="windowText" lastClr="000000"/>
                            </a:solidFill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r">
                            <a:spcAft>
                              <a:spcPts val="0"/>
                            </a:spcAft>
                          </a:pPr>
                          <a:endParaRPr lang="en-IE" sz="1400" dirty="0">
                            <a:solidFill>
                              <a:sysClr val="windowText" lastClr="000000"/>
                            </a:solidFill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1828962656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4" name="Table 3">
                <a:extLst>
                  <a:ext uri="{FF2B5EF4-FFF2-40B4-BE49-F238E27FC236}">
                    <a16:creationId xmlns:a16="http://schemas.microsoft.com/office/drawing/2014/main" id="{CC2D5902-6EC8-4F95-A016-71B2C2AE7021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129600355"/>
                  </p:ext>
                </p:extLst>
              </p:nvPr>
            </p:nvGraphicFramePr>
            <p:xfrm>
              <a:off x="322729" y="1657063"/>
              <a:ext cx="8229600" cy="3395422"/>
            </p:xfrm>
            <a:graphic>
              <a:graphicData uri="http://schemas.openxmlformats.org/drawingml/2006/table">
                <a:tbl>
                  <a:tblPr firstRow="1" firstCol="1" bandRow="1">
                    <a:tableStyleId>{5C22544A-7EE6-4342-B048-85BDC9FD1C3A}</a:tableStyleId>
                  </a:tblPr>
                  <a:tblGrid>
                    <a:gridCol w="2220798">
                      <a:extLst>
                        <a:ext uri="{9D8B030D-6E8A-4147-A177-3AD203B41FA5}">
                          <a16:colId xmlns:a16="http://schemas.microsoft.com/office/drawing/2014/main" val="2628642895"/>
                        </a:ext>
                      </a:extLst>
                    </a:gridCol>
                    <a:gridCol w="1106837">
                      <a:extLst>
                        <a:ext uri="{9D8B030D-6E8A-4147-A177-3AD203B41FA5}">
                          <a16:colId xmlns:a16="http://schemas.microsoft.com/office/drawing/2014/main" val="3167547898"/>
                        </a:ext>
                      </a:extLst>
                    </a:gridCol>
                    <a:gridCol w="1029368">
                      <a:extLst>
                        <a:ext uri="{9D8B030D-6E8A-4147-A177-3AD203B41FA5}">
                          <a16:colId xmlns:a16="http://schemas.microsoft.com/office/drawing/2014/main" val="2286107694"/>
                        </a:ext>
                      </a:extLst>
                    </a:gridCol>
                    <a:gridCol w="922514">
                      <a:extLst>
                        <a:ext uri="{9D8B030D-6E8A-4147-A177-3AD203B41FA5}">
                          <a16:colId xmlns:a16="http://schemas.microsoft.com/office/drawing/2014/main" val="881865508"/>
                        </a:ext>
                      </a:extLst>
                    </a:gridCol>
                    <a:gridCol w="998201">
                      <a:extLst>
                        <a:ext uri="{9D8B030D-6E8A-4147-A177-3AD203B41FA5}">
                          <a16:colId xmlns:a16="http://schemas.microsoft.com/office/drawing/2014/main" val="2855301028"/>
                        </a:ext>
                      </a:extLst>
                    </a:gridCol>
                    <a:gridCol w="922514">
                      <a:extLst>
                        <a:ext uri="{9D8B030D-6E8A-4147-A177-3AD203B41FA5}">
                          <a16:colId xmlns:a16="http://schemas.microsoft.com/office/drawing/2014/main" val="2228093143"/>
                        </a:ext>
                      </a:extLst>
                    </a:gridCol>
                    <a:gridCol w="1029368">
                      <a:extLst>
                        <a:ext uri="{9D8B030D-6E8A-4147-A177-3AD203B41FA5}">
                          <a16:colId xmlns:a16="http://schemas.microsoft.com/office/drawing/2014/main" val="1191160591"/>
                        </a:ext>
                      </a:extLst>
                    </a:gridCol>
                  </a:tblGrid>
                  <a:tr h="235760">
                    <a:tc>
                      <a:txBody>
                        <a:bodyPr/>
                        <a:lstStyle/>
                        <a:p>
                          <a:pPr algn="ctr">
                            <a:spcAft>
                              <a:spcPts val="0"/>
                            </a:spcAft>
                          </a:pPr>
                          <a:r>
                            <a:rPr lang="en-GB" sz="1400" u="none" strike="noStrike">
                              <a:solidFill>
                                <a:sysClr val="windowText" lastClr="000000"/>
                              </a:solidFill>
                              <a:effectLst/>
                            </a:rPr>
                            <a:t> </a:t>
                          </a:r>
                          <a:endParaRPr lang="en-IE" sz="1400">
                            <a:solidFill>
                              <a:sysClr val="windowText" lastClr="000000"/>
                            </a:solidFill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381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>
                            <a:spcAft>
                              <a:spcPts val="0"/>
                            </a:spcAft>
                          </a:pPr>
                          <a:r>
                            <a:rPr lang="en-GB" sz="1400" u="sng">
                              <a:solidFill>
                                <a:sysClr val="windowText" lastClr="000000"/>
                              </a:solidFill>
                              <a:effectLst/>
                            </a:rPr>
                            <a:t>0</a:t>
                          </a:r>
                          <a:endParaRPr lang="en-IE" sz="1400">
                            <a:solidFill>
                              <a:sysClr val="windowText" lastClr="000000"/>
                            </a:solidFill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381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>
                            <a:spcAft>
                              <a:spcPts val="0"/>
                            </a:spcAft>
                          </a:pPr>
                          <a:r>
                            <a:rPr lang="en-GB" sz="1400" u="sng">
                              <a:solidFill>
                                <a:sysClr val="windowText" lastClr="000000"/>
                              </a:solidFill>
                              <a:effectLst/>
                            </a:rPr>
                            <a:t>1</a:t>
                          </a:r>
                          <a:endParaRPr lang="en-IE" sz="1400">
                            <a:solidFill>
                              <a:sysClr val="windowText" lastClr="000000"/>
                            </a:solidFill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381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>
                            <a:spcAft>
                              <a:spcPts val="0"/>
                            </a:spcAft>
                          </a:pPr>
                          <a:r>
                            <a:rPr lang="en-GB" sz="1400" u="sng">
                              <a:solidFill>
                                <a:sysClr val="windowText" lastClr="000000"/>
                              </a:solidFill>
                              <a:effectLst/>
                            </a:rPr>
                            <a:t>2</a:t>
                          </a:r>
                          <a:endParaRPr lang="en-IE" sz="1400">
                            <a:solidFill>
                              <a:sysClr val="windowText" lastClr="000000"/>
                            </a:solidFill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381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>
                            <a:spcAft>
                              <a:spcPts val="0"/>
                            </a:spcAft>
                          </a:pPr>
                          <a:r>
                            <a:rPr lang="en-GB" sz="1400" u="sng">
                              <a:solidFill>
                                <a:sysClr val="windowText" lastClr="000000"/>
                              </a:solidFill>
                              <a:effectLst/>
                            </a:rPr>
                            <a:t>3</a:t>
                          </a:r>
                          <a:endParaRPr lang="en-IE" sz="1400">
                            <a:solidFill>
                              <a:sysClr val="windowText" lastClr="000000"/>
                            </a:solidFill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381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>
                            <a:spcAft>
                              <a:spcPts val="0"/>
                            </a:spcAft>
                          </a:pPr>
                          <a:r>
                            <a:rPr lang="en-GB" sz="1400" u="sng">
                              <a:solidFill>
                                <a:sysClr val="windowText" lastClr="000000"/>
                              </a:solidFill>
                              <a:effectLst/>
                            </a:rPr>
                            <a:t>4</a:t>
                          </a:r>
                          <a:endParaRPr lang="en-IE" sz="1400">
                            <a:solidFill>
                              <a:sysClr val="windowText" lastClr="000000"/>
                            </a:solidFill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381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>
                            <a:spcAft>
                              <a:spcPts val="0"/>
                            </a:spcAft>
                          </a:pPr>
                          <a:r>
                            <a:rPr lang="en-GB" sz="1400" u="sng">
                              <a:solidFill>
                                <a:sysClr val="windowText" lastClr="000000"/>
                              </a:solidFill>
                              <a:effectLst/>
                            </a:rPr>
                            <a:t>5</a:t>
                          </a:r>
                          <a:endParaRPr lang="en-IE" sz="1400">
                            <a:solidFill>
                              <a:sysClr val="windowText" lastClr="000000"/>
                            </a:solidFill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381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530032171"/>
                      </a:ext>
                    </a:extLst>
                  </a:tr>
                  <a:tr h="471520">
                    <a:tc>
                      <a:txBody>
                        <a:bodyPr/>
                        <a:lstStyle/>
                        <a:p>
                          <a:pPr algn="just">
                            <a:spcAft>
                              <a:spcPts val="0"/>
                            </a:spcAft>
                          </a:pPr>
                          <a:r>
                            <a:rPr lang="en-GB" sz="1400">
                              <a:solidFill>
                                <a:sysClr val="windowText" lastClr="000000"/>
                              </a:solidFill>
                              <a:effectLst/>
                            </a:rPr>
                            <a:t>Lease payments</a:t>
                          </a:r>
                          <a:endParaRPr lang="en-IE" sz="1400">
                            <a:solidFill>
                              <a:sysClr val="windowText" lastClr="000000"/>
                            </a:solidFill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38100" cmpd="sng">
                          <a:noFill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r">
                            <a:spcAft>
                              <a:spcPts val="0"/>
                            </a:spcAft>
                          </a:pPr>
                          <a:r>
                            <a:rPr lang="en-GB" sz="1400" dirty="0">
                              <a:solidFill>
                                <a:sysClr val="windowText" lastClr="000000"/>
                              </a:solidFill>
                              <a:effectLst/>
                            </a:rPr>
                            <a:t> </a:t>
                          </a:r>
                          <a:endParaRPr lang="en-IE" sz="1400" dirty="0">
                            <a:solidFill>
                              <a:sysClr val="windowText" lastClr="000000"/>
                            </a:solidFill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38100" cmpd="sng">
                          <a:noFill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r">
                            <a:spcAft>
                              <a:spcPts val="0"/>
                            </a:spcAft>
                          </a:pPr>
                          <a:endParaRPr lang="en-IE" sz="1400" dirty="0">
                            <a:solidFill>
                              <a:sysClr val="windowText" lastClr="000000"/>
                            </a:solidFill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38100" cmpd="sng">
                          <a:noFill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r">
                            <a:spcAft>
                              <a:spcPts val="0"/>
                            </a:spcAft>
                          </a:pPr>
                          <a:endParaRPr lang="en-IE" sz="1400" dirty="0">
                            <a:solidFill>
                              <a:sysClr val="windowText" lastClr="000000"/>
                            </a:solidFill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38100" cmpd="sng">
                          <a:noFill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r">
                            <a:spcAft>
                              <a:spcPts val="0"/>
                            </a:spcAft>
                          </a:pPr>
                          <a:endParaRPr lang="en-IE" sz="1400" dirty="0">
                            <a:solidFill>
                              <a:sysClr val="windowText" lastClr="000000"/>
                            </a:solidFill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38100" cmpd="sng">
                          <a:noFill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r">
                            <a:spcAft>
                              <a:spcPts val="0"/>
                            </a:spcAft>
                          </a:pPr>
                          <a:endParaRPr lang="en-IE" sz="1400" dirty="0">
                            <a:solidFill>
                              <a:sysClr val="windowText" lastClr="000000"/>
                            </a:solidFill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38100" cmpd="sng">
                          <a:noFill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r">
                            <a:spcAft>
                              <a:spcPts val="0"/>
                            </a:spcAft>
                          </a:pPr>
                          <a:endParaRPr lang="en-IE" sz="1400">
                            <a:solidFill>
                              <a:sysClr val="windowText" lastClr="000000"/>
                            </a:solidFill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38100" cmpd="sng">
                          <a:noFill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3515951333"/>
                      </a:ext>
                    </a:extLst>
                  </a:tr>
                  <a:tr h="471520">
                    <a:tc>
                      <a:txBody>
                        <a:bodyPr/>
                        <a:lstStyle/>
                        <a:p>
                          <a:pPr algn="just">
                            <a:spcAft>
                              <a:spcPts val="0"/>
                            </a:spcAft>
                          </a:pPr>
                          <a:r>
                            <a:rPr lang="en-GB" sz="1400">
                              <a:solidFill>
                                <a:sysClr val="windowText" lastClr="000000"/>
                              </a:solidFill>
                              <a:effectLst/>
                            </a:rPr>
                            <a:t>Cash Flows</a:t>
                          </a:r>
                          <a:endParaRPr lang="en-IE" sz="1400">
                            <a:solidFill>
                              <a:sysClr val="windowText" lastClr="000000"/>
                            </a:solidFill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r">
                            <a:spcAft>
                              <a:spcPts val="0"/>
                            </a:spcAft>
                          </a:pPr>
                          <a:r>
                            <a:rPr lang="en-GB" sz="1400">
                              <a:solidFill>
                                <a:sysClr val="windowText" lastClr="000000"/>
                              </a:solidFill>
                              <a:effectLst/>
                            </a:rPr>
                            <a:t> </a:t>
                          </a:r>
                          <a:endParaRPr lang="en-IE" sz="1400">
                            <a:solidFill>
                              <a:sysClr val="windowText" lastClr="000000"/>
                            </a:solidFill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r">
                            <a:spcAft>
                              <a:spcPts val="0"/>
                            </a:spcAft>
                          </a:pPr>
                          <a:endParaRPr lang="en-IE" sz="1400">
                            <a:solidFill>
                              <a:sysClr val="windowText" lastClr="000000"/>
                            </a:solidFill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r">
                            <a:spcAft>
                              <a:spcPts val="0"/>
                            </a:spcAft>
                          </a:pPr>
                          <a:endParaRPr lang="en-IE" sz="1400" dirty="0">
                            <a:solidFill>
                              <a:sysClr val="windowText" lastClr="000000"/>
                            </a:solidFill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r">
                            <a:spcAft>
                              <a:spcPts val="0"/>
                            </a:spcAft>
                          </a:pPr>
                          <a:endParaRPr lang="en-IE" sz="1400">
                            <a:solidFill>
                              <a:sysClr val="windowText" lastClr="000000"/>
                            </a:solidFill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r">
                            <a:spcAft>
                              <a:spcPts val="0"/>
                            </a:spcAft>
                          </a:pPr>
                          <a:endParaRPr lang="en-IE" sz="1400" dirty="0">
                            <a:solidFill>
                              <a:sysClr val="windowText" lastClr="000000"/>
                            </a:solidFill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r">
                            <a:spcAft>
                              <a:spcPts val="0"/>
                            </a:spcAft>
                          </a:pPr>
                          <a:endParaRPr lang="en-IE" sz="1400" dirty="0">
                            <a:solidFill>
                              <a:sysClr val="windowText" lastClr="000000"/>
                            </a:solidFill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899829689"/>
                      </a:ext>
                    </a:extLst>
                  </a:tr>
                  <a:tr h="235760">
                    <a:tc>
                      <a:txBody>
                        <a:bodyPr/>
                        <a:lstStyle/>
                        <a:p>
                          <a:pPr algn="just">
                            <a:spcAft>
                              <a:spcPts val="0"/>
                            </a:spcAft>
                          </a:pPr>
                          <a:r>
                            <a:rPr lang="en-GB" sz="1400">
                              <a:solidFill>
                                <a:sysClr val="windowText" lastClr="000000"/>
                              </a:solidFill>
                              <a:effectLst/>
                            </a:rPr>
                            <a:t> </a:t>
                          </a:r>
                          <a:endParaRPr lang="en-IE" sz="1400">
                            <a:solidFill>
                              <a:sysClr val="windowText" lastClr="000000"/>
                            </a:solidFill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r">
                            <a:spcAft>
                              <a:spcPts val="0"/>
                            </a:spcAft>
                          </a:pPr>
                          <a:r>
                            <a:rPr lang="en-GB" sz="1400">
                              <a:solidFill>
                                <a:sysClr val="windowText" lastClr="000000"/>
                              </a:solidFill>
                              <a:effectLst/>
                            </a:rPr>
                            <a:t> </a:t>
                          </a:r>
                          <a:endParaRPr lang="en-IE" sz="1400">
                            <a:solidFill>
                              <a:sysClr val="windowText" lastClr="000000"/>
                            </a:solidFill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r">
                            <a:spcAft>
                              <a:spcPts val="0"/>
                            </a:spcAft>
                          </a:pPr>
                          <a:r>
                            <a:rPr lang="en-GB" sz="1400">
                              <a:solidFill>
                                <a:sysClr val="windowText" lastClr="000000"/>
                              </a:solidFill>
                              <a:effectLst/>
                            </a:rPr>
                            <a:t> </a:t>
                          </a:r>
                          <a:endParaRPr lang="en-IE" sz="1400">
                            <a:solidFill>
                              <a:sysClr val="windowText" lastClr="000000"/>
                            </a:solidFill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r">
                            <a:spcAft>
                              <a:spcPts val="0"/>
                            </a:spcAft>
                          </a:pPr>
                          <a:r>
                            <a:rPr lang="en-GB" sz="1400">
                              <a:solidFill>
                                <a:sysClr val="windowText" lastClr="000000"/>
                              </a:solidFill>
                              <a:effectLst/>
                            </a:rPr>
                            <a:t> </a:t>
                          </a:r>
                          <a:endParaRPr lang="en-IE" sz="1400">
                            <a:solidFill>
                              <a:sysClr val="windowText" lastClr="000000"/>
                            </a:solidFill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r">
                            <a:spcAft>
                              <a:spcPts val="0"/>
                            </a:spcAft>
                          </a:pPr>
                          <a:r>
                            <a:rPr lang="en-GB" sz="1400">
                              <a:solidFill>
                                <a:sysClr val="windowText" lastClr="000000"/>
                              </a:solidFill>
                              <a:effectLst/>
                            </a:rPr>
                            <a:t> </a:t>
                          </a:r>
                          <a:endParaRPr lang="en-IE" sz="1400">
                            <a:solidFill>
                              <a:sysClr val="windowText" lastClr="000000"/>
                            </a:solidFill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r">
                            <a:spcAft>
                              <a:spcPts val="0"/>
                            </a:spcAft>
                          </a:pPr>
                          <a:r>
                            <a:rPr lang="en-GB" sz="1400">
                              <a:solidFill>
                                <a:sysClr val="windowText" lastClr="000000"/>
                              </a:solidFill>
                              <a:effectLst/>
                            </a:rPr>
                            <a:t> </a:t>
                          </a:r>
                          <a:endParaRPr lang="en-IE" sz="1400">
                            <a:solidFill>
                              <a:sysClr val="windowText" lastClr="000000"/>
                            </a:solidFill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r">
                            <a:spcAft>
                              <a:spcPts val="0"/>
                            </a:spcAft>
                          </a:pPr>
                          <a:r>
                            <a:rPr lang="en-GB" sz="1400">
                              <a:solidFill>
                                <a:sysClr val="windowText" lastClr="000000"/>
                              </a:solidFill>
                              <a:effectLst/>
                            </a:rPr>
                            <a:t> </a:t>
                          </a:r>
                          <a:endParaRPr lang="en-IE" sz="1400">
                            <a:solidFill>
                              <a:sysClr val="windowText" lastClr="000000"/>
                            </a:solidFill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1780669515"/>
                      </a:ext>
                    </a:extLst>
                  </a:tr>
                  <a:tr h="346342">
                    <a:tc>
                      <a:txBody>
                        <a:bodyPr/>
                        <a:lstStyle/>
                        <a:p>
                          <a:pPr algn="just">
                            <a:spcAft>
                              <a:spcPts val="0"/>
                            </a:spcAft>
                          </a:pPr>
                          <a:r>
                            <a:rPr lang="en-GB" sz="1400">
                              <a:solidFill>
                                <a:sysClr val="windowText" lastClr="000000"/>
                              </a:solidFill>
                              <a:effectLst/>
                            </a:rPr>
                            <a:t>Discount Factor</a:t>
                          </a:r>
                          <a:endParaRPr lang="en-IE" sz="1400">
                            <a:solidFill>
                              <a:sysClr val="windowText" lastClr="000000"/>
                            </a:solidFill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>
                            <a:spcAft>
                              <a:spcPts val="0"/>
                            </a:spcAft>
                          </a:pPr>
                          <a:r>
                            <a:rPr lang="en-GB" sz="1400" dirty="0">
                              <a:solidFill>
                                <a:sysClr val="windowText" lastClr="000000"/>
                              </a:solidFill>
                              <a:effectLst/>
                            </a:rPr>
                            <a:t> </a:t>
                          </a:r>
                          <a:endParaRPr lang="en-IE" sz="1400" dirty="0">
                            <a:solidFill>
                              <a:sysClr val="windowText" lastClr="000000"/>
                            </a:solidFill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68580" marR="68580" marT="0" marB="0"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2"/>
                          <a:stretch>
                            <a:fillRect l="-323077" t="-422807" r="-376331" b="-47193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68580" marR="68580" marT="0" marB="0"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2"/>
                          <a:stretch>
                            <a:fillRect l="-470395" t="-422807" r="-318421" b="-47193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68580" marR="68580" marT="0" marB="0"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2"/>
                          <a:stretch>
                            <a:fillRect l="-528659" t="-422807" r="-195122" b="-47193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68580" marR="68580" marT="0" marB="0"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2"/>
                          <a:stretch>
                            <a:fillRect l="-682781" t="-422807" r="-111921" b="-47193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68580" marR="68580" marT="0" marB="0"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2"/>
                          <a:stretch>
                            <a:fillRect l="-699408" t="-422807" b="-471930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1570806040"/>
                      </a:ext>
                    </a:extLst>
                  </a:tr>
                  <a:tr h="235760">
                    <a:tc>
                      <a:txBody>
                        <a:bodyPr/>
                        <a:lstStyle/>
                        <a:p>
                          <a:pPr algn="just">
                            <a:spcAft>
                              <a:spcPts val="0"/>
                            </a:spcAft>
                          </a:pPr>
                          <a:r>
                            <a:rPr lang="en-GB" sz="1400">
                              <a:solidFill>
                                <a:sysClr val="windowText" lastClr="000000"/>
                              </a:solidFill>
                              <a:effectLst/>
                            </a:rPr>
                            <a:t> </a:t>
                          </a:r>
                          <a:endParaRPr lang="en-IE" sz="1400">
                            <a:solidFill>
                              <a:sysClr val="windowText" lastClr="000000"/>
                            </a:solidFill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r">
                            <a:spcAft>
                              <a:spcPts val="0"/>
                            </a:spcAft>
                          </a:pPr>
                          <a:r>
                            <a:rPr lang="en-GB" sz="1400">
                              <a:solidFill>
                                <a:sysClr val="windowText" lastClr="000000"/>
                              </a:solidFill>
                              <a:effectLst/>
                            </a:rPr>
                            <a:t> </a:t>
                          </a:r>
                          <a:endParaRPr lang="en-IE" sz="1400">
                            <a:solidFill>
                              <a:sysClr val="windowText" lastClr="000000"/>
                            </a:solidFill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r">
                            <a:spcAft>
                              <a:spcPts val="0"/>
                            </a:spcAft>
                          </a:pPr>
                          <a:r>
                            <a:rPr lang="en-GB" sz="1400">
                              <a:solidFill>
                                <a:sysClr val="windowText" lastClr="000000"/>
                              </a:solidFill>
                              <a:effectLst/>
                            </a:rPr>
                            <a:t> </a:t>
                          </a:r>
                          <a:endParaRPr lang="en-IE" sz="1400">
                            <a:solidFill>
                              <a:sysClr val="windowText" lastClr="000000"/>
                            </a:solidFill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r">
                            <a:spcAft>
                              <a:spcPts val="0"/>
                            </a:spcAft>
                          </a:pPr>
                          <a:r>
                            <a:rPr lang="en-GB" sz="1400">
                              <a:solidFill>
                                <a:sysClr val="windowText" lastClr="000000"/>
                              </a:solidFill>
                              <a:effectLst/>
                            </a:rPr>
                            <a:t> </a:t>
                          </a:r>
                          <a:endParaRPr lang="en-IE" sz="1400">
                            <a:solidFill>
                              <a:sysClr val="windowText" lastClr="000000"/>
                            </a:solidFill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r">
                            <a:spcAft>
                              <a:spcPts val="0"/>
                            </a:spcAft>
                          </a:pPr>
                          <a:r>
                            <a:rPr lang="en-GB" sz="1400">
                              <a:solidFill>
                                <a:sysClr val="windowText" lastClr="000000"/>
                              </a:solidFill>
                              <a:effectLst/>
                            </a:rPr>
                            <a:t> </a:t>
                          </a:r>
                          <a:endParaRPr lang="en-IE" sz="1400">
                            <a:solidFill>
                              <a:sysClr val="windowText" lastClr="000000"/>
                            </a:solidFill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r">
                            <a:spcAft>
                              <a:spcPts val="0"/>
                            </a:spcAft>
                          </a:pPr>
                          <a:r>
                            <a:rPr lang="en-GB" sz="1400">
                              <a:solidFill>
                                <a:sysClr val="windowText" lastClr="000000"/>
                              </a:solidFill>
                              <a:effectLst/>
                            </a:rPr>
                            <a:t> </a:t>
                          </a:r>
                          <a:endParaRPr lang="en-IE" sz="1400">
                            <a:solidFill>
                              <a:sysClr val="windowText" lastClr="000000"/>
                            </a:solidFill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r">
                            <a:spcAft>
                              <a:spcPts val="0"/>
                            </a:spcAft>
                          </a:pPr>
                          <a:r>
                            <a:rPr lang="en-GB" sz="1400">
                              <a:solidFill>
                                <a:sysClr val="windowText" lastClr="000000"/>
                              </a:solidFill>
                              <a:effectLst/>
                            </a:rPr>
                            <a:t> </a:t>
                          </a:r>
                          <a:endParaRPr lang="en-IE" sz="1400">
                            <a:solidFill>
                              <a:sysClr val="windowText" lastClr="000000"/>
                            </a:solidFill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2383915213"/>
                      </a:ext>
                    </a:extLst>
                  </a:tr>
                  <a:tr h="235760">
                    <a:tc>
                      <a:txBody>
                        <a:bodyPr/>
                        <a:lstStyle/>
                        <a:p>
                          <a:pPr algn="just">
                            <a:spcAft>
                              <a:spcPts val="0"/>
                            </a:spcAft>
                          </a:pPr>
                          <a:r>
                            <a:rPr lang="en-GB" sz="1400">
                              <a:solidFill>
                                <a:sysClr val="windowText" lastClr="000000"/>
                              </a:solidFill>
                              <a:effectLst/>
                            </a:rPr>
                            <a:t>Discount Factor</a:t>
                          </a:r>
                          <a:endParaRPr lang="en-IE" sz="1400">
                            <a:solidFill>
                              <a:sysClr val="windowText" lastClr="000000"/>
                            </a:solidFill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r">
                            <a:spcAft>
                              <a:spcPts val="0"/>
                            </a:spcAft>
                          </a:pPr>
                          <a:r>
                            <a:rPr lang="en-GB" sz="1400">
                              <a:solidFill>
                                <a:sysClr val="windowText" lastClr="000000"/>
                              </a:solidFill>
                              <a:effectLst/>
                            </a:rPr>
                            <a:t> </a:t>
                          </a:r>
                          <a:endParaRPr lang="en-IE" sz="1400">
                            <a:solidFill>
                              <a:sysClr val="windowText" lastClr="000000"/>
                            </a:solidFill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r">
                            <a:spcAft>
                              <a:spcPts val="0"/>
                            </a:spcAft>
                          </a:pPr>
                          <a:r>
                            <a:rPr lang="en-GB" sz="1400" dirty="0">
                              <a:solidFill>
                                <a:sysClr val="windowText" lastClr="000000"/>
                              </a:solidFill>
                              <a:effectLst/>
                            </a:rPr>
                            <a:t>0.94</a:t>
                          </a:r>
                          <a:endParaRPr lang="en-IE" sz="1400" dirty="0">
                            <a:solidFill>
                              <a:sysClr val="windowText" lastClr="000000"/>
                            </a:solidFill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r">
                            <a:spcAft>
                              <a:spcPts val="0"/>
                            </a:spcAft>
                          </a:pPr>
                          <a:r>
                            <a:rPr lang="en-GB" sz="1400">
                              <a:solidFill>
                                <a:sysClr val="windowText" lastClr="000000"/>
                              </a:solidFill>
                              <a:effectLst/>
                            </a:rPr>
                            <a:t>0.89</a:t>
                          </a:r>
                          <a:endParaRPr lang="en-IE" sz="1400" dirty="0">
                            <a:solidFill>
                              <a:sysClr val="windowText" lastClr="000000"/>
                            </a:solidFill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r">
                            <a:spcAft>
                              <a:spcPts val="0"/>
                            </a:spcAft>
                          </a:pPr>
                          <a:r>
                            <a:rPr lang="en-GB" sz="1400">
                              <a:solidFill>
                                <a:sysClr val="windowText" lastClr="000000"/>
                              </a:solidFill>
                              <a:effectLst/>
                            </a:rPr>
                            <a:t>0.84</a:t>
                          </a:r>
                          <a:endParaRPr lang="en-IE" sz="1400">
                            <a:solidFill>
                              <a:sysClr val="windowText" lastClr="000000"/>
                            </a:solidFill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r">
                            <a:spcAft>
                              <a:spcPts val="0"/>
                            </a:spcAft>
                          </a:pPr>
                          <a:r>
                            <a:rPr lang="en-GB" sz="1400">
                              <a:solidFill>
                                <a:sysClr val="windowText" lastClr="000000"/>
                              </a:solidFill>
                              <a:effectLst/>
                            </a:rPr>
                            <a:t>0.79</a:t>
                          </a:r>
                          <a:endParaRPr lang="en-IE" sz="1400">
                            <a:solidFill>
                              <a:sysClr val="windowText" lastClr="000000"/>
                            </a:solidFill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r">
                            <a:spcAft>
                              <a:spcPts val="0"/>
                            </a:spcAft>
                          </a:pPr>
                          <a:r>
                            <a:rPr lang="en-GB" sz="1400">
                              <a:solidFill>
                                <a:sysClr val="windowText" lastClr="000000"/>
                              </a:solidFill>
                              <a:effectLst/>
                            </a:rPr>
                            <a:t>0.75</a:t>
                          </a:r>
                          <a:endParaRPr lang="en-IE" sz="1400">
                            <a:solidFill>
                              <a:sysClr val="windowText" lastClr="000000"/>
                            </a:solidFill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3266568809"/>
                      </a:ext>
                    </a:extLst>
                  </a:tr>
                  <a:tr h="471520">
                    <a:tc>
                      <a:txBody>
                        <a:bodyPr/>
                        <a:lstStyle/>
                        <a:p>
                          <a:pPr algn="just">
                            <a:spcAft>
                              <a:spcPts val="0"/>
                            </a:spcAft>
                          </a:pPr>
                          <a:r>
                            <a:rPr lang="en-GB" sz="1400">
                              <a:solidFill>
                                <a:sysClr val="windowText" lastClr="000000"/>
                              </a:solidFill>
                              <a:effectLst/>
                            </a:rPr>
                            <a:t>Discounted Cash Flow</a:t>
                          </a:r>
                          <a:endParaRPr lang="en-IE" sz="1400">
                            <a:solidFill>
                              <a:sysClr val="windowText" lastClr="000000"/>
                            </a:solidFill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r">
                            <a:spcAft>
                              <a:spcPts val="0"/>
                            </a:spcAft>
                          </a:pPr>
                          <a:r>
                            <a:rPr lang="en-GB" sz="1400">
                              <a:solidFill>
                                <a:sysClr val="windowText" lastClr="000000"/>
                              </a:solidFill>
                              <a:effectLst/>
                            </a:rPr>
                            <a:t> </a:t>
                          </a:r>
                          <a:endParaRPr lang="en-IE" sz="1400" dirty="0">
                            <a:solidFill>
                              <a:sysClr val="windowText" lastClr="000000"/>
                            </a:solidFill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r">
                            <a:spcAft>
                              <a:spcPts val="0"/>
                            </a:spcAft>
                          </a:pPr>
                          <a:endParaRPr lang="en-IE" sz="1400" dirty="0">
                            <a:solidFill>
                              <a:sysClr val="windowText" lastClr="000000"/>
                            </a:solidFill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r">
                            <a:spcAft>
                              <a:spcPts val="0"/>
                            </a:spcAft>
                          </a:pPr>
                          <a:endParaRPr lang="en-IE" sz="1400" dirty="0">
                            <a:solidFill>
                              <a:sysClr val="windowText" lastClr="000000"/>
                            </a:solidFill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r">
                            <a:spcAft>
                              <a:spcPts val="0"/>
                            </a:spcAft>
                          </a:pPr>
                          <a:endParaRPr lang="en-IE" sz="1400" dirty="0">
                            <a:solidFill>
                              <a:sysClr val="windowText" lastClr="000000"/>
                            </a:solidFill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r">
                            <a:spcAft>
                              <a:spcPts val="0"/>
                            </a:spcAft>
                          </a:pPr>
                          <a:endParaRPr lang="en-IE" sz="1400">
                            <a:solidFill>
                              <a:sysClr val="windowText" lastClr="000000"/>
                            </a:solidFill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r">
                            <a:spcAft>
                              <a:spcPts val="0"/>
                            </a:spcAft>
                          </a:pPr>
                          <a:endParaRPr lang="en-IE" sz="1400">
                            <a:solidFill>
                              <a:sysClr val="windowText" lastClr="000000"/>
                            </a:solidFill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3142727540"/>
                      </a:ext>
                    </a:extLst>
                  </a:tr>
                  <a:tr h="219960">
                    <a:tc>
                      <a:txBody>
                        <a:bodyPr/>
                        <a:lstStyle/>
                        <a:p>
                          <a:pPr algn="just">
                            <a:spcAft>
                              <a:spcPts val="0"/>
                            </a:spcAft>
                          </a:pPr>
                          <a:r>
                            <a:rPr lang="en-GB" sz="1400">
                              <a:solidFill>
                                <a:sysClr val="windowText" lastClr="000000"/>
                              </a:solidFill>
                              <a:effectLst/>
                            </a:rPr>
                            <a:t> </a:t>
                          </a:r>
                          <a:endParaRPr lang="en-IE" sz="1400">
                            <a:solidFill>
                              <a:sysClr val="windowText" lastClr="000000"/>
                            </a:solidFill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r">
                            <a:spcAft>
                              <a:spcPts val="0"/>
                            </a:spcAft>
                          </a:pPr>
                          <a:r>
                            <a:rPr lang="en-GB" sz="1400">
                              <a:solidFill>
                                <a:sysClr val="windowText" lastClr="000000"/>
                              </a:solidFill>
                              <a:effectLst/>
                            </a:rPr>
                            <a:t> </a:t>
                          </a:r>
                          <a:endParaRPr lang="en-IE" sz="1400">
                            <a:solidFill>
                              <a:sysClr val="windowText" lastClr="000000"/>
                            </a:solidFill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r">
                            <a:spcAft>
                              <a:spcPts val="0"/>
                            </a:spcAft>
                          </a:pPr>
                          <a:endParaRPr lang="en-IE" sz="1400">
                            <a:solidFill>
                              <a:sysClr val="windowText" lastClr="000000"/>
                            </a:solidFill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r">
                            <a:spcAft>
                              <a:spcPts val="0"/>
                            </a:spcAft>
                          </a:pPr>
                          <a:endParaRPr lang="en-IE" sz="1400">
                            <a:solidFill>
                              <a:sysClr val="windowText" lastClr="000000"/>
                            </a:solidFill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r">
                            <a:spcAft>
                              <a:spcPts val="0"/>
                            </a:spcAft>
                          </a:pPr>
                          <a:endParaRPr lang="en-IE" sz="1400" dirty="0">
                            <a:solidFill>
                              <a:sysClr val="windowText" lastClr="000000"/>
                            </a:solidFill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r">
                            <a:spcAft>
                              <a:spcPts val="0"/>
                            </a:spcAft>
                          </a:pPr>
                          <a:endParaRPr lang="en-IE" sz="1400" dirty="0">
                            <a:solidFill>
                              <a:sysClr val="windowText" lastClr="000000"/>
                            </a:solidFill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r">
                            <a:spcAft>
                              <a:spcPts val="0"/>
                            </a:spcAft>
                          </a:pPr>
                          <a:endParaRPr lang="en-IE" sz="1400" dirty="0">
                            <a:solidFill>
                              <a:sysClr val="windowText" lastClr="000000"/>
                            </a:solidFill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4069549773"/>
                      </a:ext>
                    </a:extLst>
                  </a:tr>
                  <a:tr h="471520">
                    <a:tc>
                      <a:txBody>
                        <a:bodyPr/>
                        <a:lstStyle/>
                        <a:p>
                          <a:pPr algn="just">
                            <a:spcAft>
                              <a:spcPts val="0"/>
                            </a:spcAft>
                          </a:pPr>
                          <a:r>
                            <a:rPr lang="en-GB" sz="1400">
                              <a:solidFill>
                                <a:sysClr val="windowText" lastClr="000000"/>
                              </a:solidFill>
                              <a:effectLst/>
                            </a:rPr>
                            <a:t>Net present value</a:t>
                          </a:r>
                          <a:endParaRPr lang="en-IE" sz="1400">
                            <a:solidFill>
                              <a:sysClr val="windowText" lastClr="000000"/>
                            </a:solidFill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r">
                            <a:spcAft>
                              <a:spcPts val="0"/>
                            </a:spcAft>
                          </a:pPr>
                          <a:endParaRPr lang="en-IE" sz="1400" dirty="0">
                            <a:solidFill>
                              <a:sysClr val="windowText" lastClr="000000"/>
                            </a:solidFill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r">
                            <a:spcAft>
                              <a:spcPts val="0"/>
                            </a:spcAft>
                          </a:pPr>
                          <a:endParaRPr lang="en-IE" sz="1400" dirty="0">
                            <a:solidFill>
                              <a:sysClr val="windowText" lastClr="000000"/>
                            </a:solidFill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r">
                            <a:spcAft>
                              <a:spcPts val="0"/>
                            </a:spcAft>
                          </a:pPr>
                          <a:endParaRPr lang="en-IE" sz="1400">
                            <a:solidFill>
                              <a:sysClr val="windowText" lastClr="000000"/>
                            </a:solidFill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r">
                            <a:spcAft>
                              <a:spcPts val="0"/>
                            </a:spcAft>
                          </a:pPr>
                          <a:endParaRPr lang="en-IE" sz="1400" dirty="0">
                            <a:solidFill>
                              <a:sysClr val="windowText" lastClr="000000"/>
                            </a:solidFill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r">
                            <a:spcAft>
                              <a:spcPts val="0"/>
                            </a:spcAft>
                          </a:pPr>
                          <a:endParaRPr lang="en-IE" sz="1400" dirty="0">
                            <a:solidFill>
                              <a:sysClr val="windowText" lastClr="000000"/>
                            </a:solidFill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r">
                            <a:spcAft>
                              <a:spcPts val="0"/>
                            </a:spcAft>
                          </a:pPr>
                          <a:endParaRPr lang="en-IE" sz="1400" dirty="0">
                            <a:solidFill>
                              <a:sysClr val="windowText" lastClr="000000"/>
                            </a:solidFill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1828962656"/>
                      </a:ext>
                    </a:extLst>
                  </a:tr>
                </a:tbl>
              </a:graphicData>
            </a:graphic>
          </p:graphicFrame>
        </mc:Fallback>
      </mc:AlternateContent>
      <p:sp>
        <p:nvSpPr>
          <p:cNvPr id="5" name="Title 1">
            <a:extLst>
              <a:ext uri="{FF2B5EF4-FFF2-40B4-BE49-F238E27FC236}">
                <a16:creationId xmlns:a16="http://schemas.microsoft.com/office/drawing/2014/main" id="{D50508C6-DD5A-448A-AA19-34BD58AE9645}"/>
              </a:ext>
            </a:extLst>
          </p:cNvPr>
          <p:cNvSpPr txBox="1">
            <a:spLocks/>
          </p:cNvSpPr>
          <p:nvPr/>
        </p:nvSpPr>
        <p:spPr>
          <a:xfrm>
            <a:off x="-322729" y="0"/>
            <a:ext cx="8695035" cy="1018032"/>
          </a:xfrm>
          <a:prstGeom prst="rect">
            <a:avLst/>
          </a:prstGeom>
          <a:effectLst/>
        </p:spPr>
        <p:txBody>
          <a:bodyPr vert="horz" lIns="540000" tIns="45720" rIns="180000" bIns="45720" rtlCol="0" anchor="ctr">
            <a:normAutofit/>
          </a:bodyPr>
          <a:lstStyle>
            <a:lvl1pPr algn="l" defTabSz="914400" rtl="0" eaLnBrk="1" fontAlgn="t" latinLnBrk="0" hangingPunct="1">
              <a:lnSpc>
                <a:spcPts val="3000"/>
              </a:lnSpc>
              <a:spcBef>
                <a:spcPct val="0"/>
              </a:spcBef>
              <a:spcAft>
                <a:spcPts val="1400"/>
              </a:spcAft>
              <a:buNone/>
              <a:defRPr sz="3600" b="1" i="0" kern="1200" baseline="0">
                <a:solidFill>
                  <a:srgbClr val="00B0F0"/>
                </a:solidFill>
                <a:effectLst/>
                <a:latin typeface="Century Gothic" panose="020B0502020202020204" pitchFamily="34" charset="0"/>
                <a:ea typeface="+mj-ea"/>
                <a:cs typeface="+mj-cs"/>
              </a:defRPr>
            </a:lvl1pPr>
          </a:lstStyle>
          <a:p>
            <a:r>
              <a:rPr lang="en-IE" sz="3200">
                <a:solidFill>
                  <a:schemeClr val="accent2"/>
                </a:solidFill>
              </a:rPr>
              <a:t>LESSEES: Accounting by lessees</a:t>
            </a:r>
            <a:endParaRPr lang="en-IE" sz="3200" dirty="0">
              <a:solidFill>
                <a:schemeClr val="accent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68843597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63A818-79C2-41D0-A116-90FFFD34952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sz="1400" i="1" u="sng" dirty="0"/>
              <a:t>Example of lessee accounting for a lease:</a:t>
            </a:r>
          </a:p>
          <a:p>
            <a:pPr marL="0" indent="0">
              <a:buNone/>
            </a:pPr>
            <a:endParaRPr lang="en-IE" sz="1400" u="sng" dirty="0"/>
          </a:p>
          <a:p>
            <a:r>
              <a:rPr lang="en-GB" sz="1400" dirty="0"/>
              <a:t>Let’s now prepare the lease schedule:</a:t>
            </a:r>
          </a:p>
          <a:p>
            <a:endParaRPr lang="en-GB" sz="1400" dirty="0"/>
          </a:p>
          <a:p>
            <a:pPr marL="0" indent="0">
              <a:buNone/>
            </a:pPr>
            <a:endParaRPr lang="en-IE" sz="1400" dirty="0"/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AAB492E0-7EB6-4D32-A25E-815E181832F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19559600"/>
              </p:ext>
            </p:extLst>
          </p:nvPr>
        </p:nvGraphicFramePr>
        <p:xfrm>
          <a:off x="465434" y="1875963"/>
          <a:ext cx="8229600" cy="3176857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663336">
                  <a:extLst>
                    <a:ext uri="{9D8B030D-6E8A-4147-A177-3AD203B41FA5}">
                      <a16:colId xmlns:a16="http://schemas.microsoft.com/office/drawing/2014/main" val="1367304601"/>
                    </a:ext>
                  </a:extLst>
                </a:gridCol>
                <a:gridCol w="1376201">
                  <a:extLst>
                    <a:ext uri="{9D8B030D-6E8A-4147-A177-3AD203B41FA5}">
                      <a16:colId xmlns:a16="http://schemas.microsoft.com/office/drawing/2014/main" val="2070045140"/>
                    </a:ext>
                  </a:extLst>
                </a:gridCol>
                <a:gridCol w="1171598">
                  <a:extLst>
                    <a:ext uri="{9D8B030D-6E8A-4147-A177-3AD203B41FA5}">
                      <a16:colId xmlns:a16="http://schemas.microsoft.com/office/drawing/2014/main" val="1550546381"/>
                    </a:ext>
                  </a:extLst>
                </a:gridCol>
                <a:gridCol w="1590546">
                  <a:extLst>
                    <a:ext uri="{9D8B030D-6E8A-4147-A177-3AD203B41FA5}">
                      <a16:colId xmlns:a16="http://schemas.microsoft.com/office/drawing/2014/main" val="2964586038"/>
                    </a:ext>
                  </a:extLst>
                </a:gridCol>
                <a:gridCol w="1594607">
                  <a:extLst>
                    <a:ext uri="{9D8B030D-6E8A-4147-A177-3AD203B41FA5}">
                      <a16:colId xmlns:a16="http://schemas.microsoft.com/office/drawing/2014/main" val="774343169"/>
                    </a:ext>
                  </a:extLst>
                </a:gridCol>
                <a:gridCol w="1833312">
                  <a:extLst>
                    <a:ext uri="{9D8B030D-6E8A-4147-A177-3AD203B41FA5}">
                      <a16:colId xmlns:a16="http://schemas.microsoft.com/office/drawing/2014/main" val="4099100296"/>
                    </a:ext>
                  </a:extLst>
                </a:gridCol>
              </a:tblGrid>
              <a:tr h="1194643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1400" dirty="0">
                          <a:solidFill>
                            <a:sysClr val="windowText" lastClr="000000"/>
                          </a:solidFill>
                          <a:effectLst/>
                        </a:rPr>
                        <a:t>Year</a:t>
                      </a:r>
                      <a:endParaRPr lang="en-IE" sz="1400" dirty="0">
                        <a:solidFill>
                          <a:sysClr val="windowText" lastClr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1400" dirty="0">
                          <a:solidFill>
                            <a:sysClr val="windowText" lastClr="000000"/>
                          </a:solidFill>
                          <a:effectLst/>
                        </a:rPr>
                        <a:t>(1)</a:t>
                      </a:r>
                      <a:br>
                        <a:rPr lang="en-GB" sz="1400" dirty="0">
                          <a:solidFill>
                            <a:sysClr val="windowText" lastClr="000000"/>
                          </a:solidFill>
                          <a:effectLst/>
                        </a:rPr>
                      </a:br>
                      <a:r>
                        <a:rPr lang="en-GB" sz="1400" dirty="0">
                          <a:solidFill>
                            <a:sysClr val="windowText" lastClr="000000"/>
                          </a:solidFill>
                          <a:effectLst/>
                        </a:rPr>
                        <a:t>Opening capital balance (SOFP)</a:t>
                      </a:r>
                      <a:endParaRPr lang="en-IE" sz="1400" dirty="0">
                        <a:solidFill>
                          <a:sysClr val="windowText" lastClr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1400" dirty="0">
                          <a:solidFill>
                            <a:sysClr val="windowText" lastClr="000000"/>
                          </a:solidFill>
                          <a:effectLst/>
                        </a:rPr>
                        <a:t>(2)</a:t>
                      </a:r>
                      <a:br>
                        <a:rPr lang="en-GB" sz="1400" dirty="0">
                          <a:solidFill>
                            <a:sysClr val="windowText" lastClr="000000"/>
                          </a:solidFill>
                          <a:effectLst/>
                        </a:rPr>
                      </a:br>
                      <a:r>
                        <a:rPr lang="en-GB" sz="1400" dirty="0">
                          <a:solidFill>
                            <a:sysClr val="windowText" lastClr="000000"/>
                          </a:solidFill>
                          <a:effectLst/>
                        </a:rPr>
                        <a:t>Lease Payment</a:t>
                      </a:r>
                      <a:endParaRPr lang="en-IE" sz="1400" dirty="0">
                        <a:solidFill>
                          <a:sysClr val="windowText" lastClr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1400">
                          <a:solidFill>
                            <a:sysClr val="windowText" lastClr="000000"/>
                          </a:solidFill>
                          <a:effectLst/>
                        </a:rPr>
                        <a:t>(3)</a:t>
                      </a:r>
                      <a:br>
                        <a:rPr lang="en-GB" sz="1400">
                          <a:solidFill>
                            <a:sysClr val="windowText" lastClr="000000"/>
                          </a:solidFill>
                          <a:effectLst/>
                        </a:rPr>
                      </a:br>
                      <a:r>
                        <a:rPr lang="en-GB" sz="1400">
                          <a:solidFill>
                            <a:sysClr val="windowText" lastClr="000000"/>
                          </a:solidFill>
                          <a:effectLst/>
                        </a:rPr>
                        <a:t>Interest/Finance Expense (P&amp;L)</a:t>
                      </a:r>
                      <a:br>
                        <a:rPr lang="en-GB" sz="1400">
                          <a:solidFill>
                            <a:sysClr val="windowText" lastClr="000000"/>
                          </a:solidFill>
                          <a:effectLst/>
                        </a:rPr>
                      </a:br>
                      <a:r>
                        <a:rPr lang="en-GB" sz="1400">
                          <a:solidFill>
                            <a:sysClr val="windowText" lastClr="000000"/>
                          </a:solidFill>
                          <a:effectLst/>
                        </a:rPr>
                        <a:t>(1) x implicit interest rate</a:t>
                      </a:r>
                      <a:endParaRPr lang="en-IE" sz="1400">
                        <a:solidFill>
                          <a:sysClr val="windowText" lastClr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1400" dirty="0">
                          <a:solidFill>
                            <a:sysClr val="windowText" lastClr="000000"/>
                          </a:solidFill>
                          <a:effectLst/>
                        </a:rPr>
                        <a:t>(4)</a:t>
                      </a:r>
                      <a:br>
                        <a:rPr lang="en-GB" sz="1400" dirty="0">
                          <a:solidFill>
                            <a:sysClr val="windowText" lastClr="000000"/>
                          </a:solidFill>
                          <a:effectLst/>
                        </a:rPr>
                      </a:br>
                      <a:r>
                        <a:rPr lang="en-GB" sz="1400" dirty="0">
                          <a:solidFill>
                            <a:sysClr val="windowText" lastClr="000000"/>
                          </a:solidFill>
                          <a:effectLst/>
                        </a:rPr>
                        <a:t>Difference: to capital sum</a:t>
                      </a:r>
                      <a:endParaRPr lang="en-IE" sz="1400" dirty="0">
                        <a:solidFill>
                          <a:sysClr val="windowText" lastClr="000000"/>
                        </a:solidFill>
                        <a:effectLst/>
                      </a:endParaRPr>
                    </a:p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1400">
                          <a:solidFill>
                            <a:sysClr val="windowText" lastClr="000000"/>
                          </a:solidFill>
                          <a:effectLst/>
                        </a:rPr>
                        <a:t>(2) - (3)</a:t>
                      </a:r>
                      <a:endParaRPr lang="en-IE" sz="1400" dirty="0">
                        <a:solidFill>
                          <a:sysClr val="windowText" lastClr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1400">
                          <a:solidFill>
                            <a:sysClr val="windowText" lastClr="000000"/>
                          </a:solidFill>
                          <a:effectLst/>
                        </a:rPr>
                        <a:t>(5)</a:t>
                      </a:r>
                      <a:br>
                        <a:rPr lang="en-GB" sz="1400">
                          <a:solidFill>
                            <a:sysClr val="windowText" lastClr="000000"/>
                          </a:solidFill>
                          <a:effectLst/>
                        </a:rPr>
                      </a:br>
                      <a:r>
                        <a:rPr lang="en-GB" sz="1400">
                          <a:solidFill>
                            <a:sysClr val="windowText" lastClr="000000"/>
                          </a:solidFill>
                          <a:effectLst/>
                        </a:rPr>
                        <a:t>Closing capital balance (SOFP)</a:t>
                      </a:r>
                      <a:br>
                        <a:rPr lang="en-GB" sz="1400">
                          <a:solidFill>
                            <a:sysClr val="windowText" lastClr="000000"/>
                          </a:solidFill>
                          <a:effectLst/>
                        </a:rPr>
                      </a:br>
                      <a:r>
                        <a:rPr lang="en-GB" sz="1400">
                          <a:solidFill>
                            <a:sysClr val="windowText" lastClr="000000"/>
                          </a:solidFill>
                          <a:effectLst/>
                        </a:rPr>
                        <a:t>(1) - (4)</a:t>
                      </a:r>
                      <a:endParaRPr lang="en-IE" sz="1400">
                        <a:solidFill>
                          <a:sysClr val="windowText" lastClr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21629103"/>
                  </a:ext>
                </a:extLst>
              </a:tr>
              <a:tr h="238929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1400">
                          <a:solidFill>
                            <a:sysClr val="windowText" lastClr="000000"/>
                          </a:solidFill>
                          <a:effectLst/>
                        </a:rPr>
                        <a:t>0</a:t>
                      </a:r>
                      <a:endParaRPr lang="en-IE" sz="1400">
                        <a:solidFill>
                          <a:sysClr val="windowText" lastClr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endParaRPr lang="en-IE" sz="1400" dirty="0">
                        <a:solidFill>
                          <a:sysClr val="windowText" lastClr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endParaRPr lang="en-IE" sz="1400" dirty="0">
                        <a:solidFill>
                          <a:sysClr val="windowText" lastClr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endParaRPr lang="en-IE" sz="1400" dirty="0">
                        <a:solidFill>
                          <a:sysClr val="windowText" lastClr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endParaRPr lang="en-IE" sz="1400">
                        <a:solidFill>
                          <a:sysClr val="windowText" lastClr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endParaRPr lang="en-IE" sz="1400">
                        <a:solidFill>
                          <a:sysClr val="windowText" lastClr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00705222"/>
                  </a:ext>
                </a:extLst>
              </a:tr>
              <a:tr h="238929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1400">
                          <a:solidFill>
                            <a:sysClr val="windowText" lastClr="000000"/>
                          </a:solidFill>
                          <a:effectLst/>
                        </a:rPr>
                        <a:t>1</a:t>
                      </a:r>
                      <a:endParaRPr lang="en-IE" sz="1400">
                        <a:solidFill>
                          <a:sysClr val="windowText" lastClr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endParaRPr lang="en-IE" sz="1400" dirty="0">
                        <a:solidFill>
                          <a:sysClr val="windowText" lastClr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endParaRPr lang="en-IE" sz="1400">
                        <a:solidFill>
                          <a:sysClr val="windowText" lastClr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endParaRPr lang="en-IE" sz="1400" dirty="0">
                        <a:solidFill>
                          <a:sysClr val="windowText" lastClr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endParaRPr lang="en-IE" sz="1400">
                        <a:solidFill>
                          <a:sysClr val="windowText" lastClr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endParaRPr lang="en-IE" sz="1400">
                        <a:solidFill>
                          <a:sysClr val="windowText" lastClr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62127917"/>
                  </a:ext>
                </a:extLst>
              </a:tr>
              <a:tr h="238929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1400">
                          <a:solidFill>
                            <a:sysClr val="windowText" lastClr="000000"/>
                          </a:solidFill>
                          <a:effectLst/>
                        </a:rPr>
                        <a:t>2</a:t>
                      </a:r>
                      <a:endParaRPr lang="en-IE" sz="1400">
                        <a:solidFill>
                          <a:sysClr val="windowText" lastClr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endParaRPr lang="en-IE" sz="1400">
                        <a:solidFill>
                          <a:sysClr val="windowText" lastClr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endParaRPr lang="en-IE" sz="1400">
                        <a:solidFill>
                          <a:sysClr val="windowText" lastClr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endParaRPr lang="en-IE" sz="1400" dirty="0">
                        <a:solidFill>
                          <a:sysClr val="windowText" lastClr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endParaRPr lang="en-IE" sz="1400">
                        <a:solidFill>
                          <a:sysClr val="windowText" lastClr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endParaRPr lang="en-IE" sz="1400">
                        <a:solidFill>
                          <a:sysClr val="windowText" lastClr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83226269"/>
                  </a:ext>
                </a:extLst>
              </a:tr>
              <a:tr h="238929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1400">
                          <a:solidFill>
                            <a:sysClr val="windowText" lastClr="000000"/>
                          </a:solidFill>
                          <a:effectLst/>
                        </a:rPr>
                        <a:t>3</a:t>
                      </a:r>
                      <a:endParaRPr lang="en-IE" sz="1400">
                        <a:solidFill>
                          <a:sysClr val="windowText" lastClr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endParaRPr lang="en-IE" sz="1400">
                        <a:solidFill>
                          <a:sysClr val="windowText" lastClr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endParaRPr lang="en-IE" sz="1400">
                        <a:solidFill>
                          <a:sysClr val="windowText" lastClr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endParaRPr lang="en-IE" sz="1400" dirty="0">
                        <a:solidFill>
                          <a:sysClr val="windowText" lastClr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endParaRPr lang="en-IE" sz="1400" dirty="0">
                        <a:solidFill>
                          <a:sysClr val="windowText" lastClr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endParaRPr lang="en-IE" sz="1400">
                        <a:solidFill>
                          <a:sysClr val="windowText" lastClr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02061172"/>
                  </a:ext>
                </a:extLst>
              </a:tr>
              <a:tr h="238929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1400">
                          <a:solidFill>
                            <a:sysClr val="windowText" lastClr="000000"/>
                          </a:solidFill>
                          <a:effectLst/>
                        </a:rPr>
                        <a:t>4</a:t>
                      </a:r>
                      <a:endParaRPr lang="en-IE" sz="1400">
                        <a:solidFill>
                          <a:sysClr val="windowText" lastClr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endParaRPr lang="en-IE" sz="1400">
                        <a:solidFill>
                          <a:sysClr val="windowText" lastClr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endParaRPr lang="en-IE" sz="1400">
                        <a:solidFill>
                          <a:sysClr val="windowText" lastClr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endParaRPr lang="en-IE" sz="1400">
                        <a:solidFill>
                          <a:sysClr val="windowText" lastClr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endParaRPr lang="en-IE" sz="1400" dirty="0">
                        <a:solidFill>
                          <a:sysClr val="windowText" lastClr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endParaRPr lang="en-IE" sz="1400">
                        <a:solidFill>
                          <a:sysClr val="windowText" lastClr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08282769"/>
                  </a:ext>
                </a:extLst>
              </a:tr>
              <a:tr h="238929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1400">
                          <a:solidFill>
                            <a:sysClr val="windowText" lastClr="000000"/>
                          </a:solidFill>
                          <a:effectLst/>
                        </a:rPr>
                        <a:t>5</a:t>
                      </a:r>
                      <a:endParaRPr lang="en-IE" sz="1400">
                        <a:solidFill>
                          <a:sysClr val="windowText" lastClr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endParaRPr lang="en-IE" sz="1400" dirty="0">
                        <a:solidFill>
                          <a:sysClr val="windowText" lastClr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endParaRPr lang="en-IE" sz="1400">
                        <a:solidFill>
                          <a:sysClr val="windowText" lastClr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endParaRPr lang="en-IE" sz="1400">
                        <a:solidFill>
                          <a:sysClr val="windowText" lastClr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endParaRPr lang="en-IE" sz="1400" dirty="0">
                        <a:solidFill>
                          <a:sysClr val="windowText" lastClr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endParaRPr lang="en-IE" sz="1400" dirty="0">
                        <a:solidFill>
                          <a:sysClr val="windowText" lastClr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76659012"/>
                  </a:ext>
                </a:extLst>
              </a:tr>
              <a:tr h="477857">
                <a:tc gridSpan="6"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endParaRPr lang="en-GB" sz="1200" i="1" dirty="0">
                        <a:solidFill>
                          <a:sysClr val="windowText" lastClr="000000"/>
                        </a:solidFill>
                        <a:effectLst/>
                      </a:endParaRPr>
                    </a:p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1200" i="1" dirty="0">
                          <a:solidFill>
                            <a:sysClr val="windowText" lastClr="000000"/>
                          </a:solidFill>
                          <a:effectLst/>
                        </a:rPr>
                        <a:t>* Rounding difference due to rounding off discount factors used in present value calculation to 2 decimal places. </a:t>
                      </a:r>
                      <a:endParaRPr lang="en-IE" sz="1200" i="1" dirty="0">
                        <a:solidFill>
                          <a:sysClr val="windowText" lastClr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IE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E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E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E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E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52177932"/>
                  </a:ext>
                </a:extLst>
              </a:tr>
            </a:tbl>
          </a:graphicData>
        </a:graphic>
      </p:graphicFrame>
      <p:sp>
        <p:nvSpPr>
          <p:cNvPr id="5" name="Title 1">
            <a:extLst>
              <a:ext uri="{FF2B5EF4-FFF2-40B4-BE49-F238E27FC236}">
                <a16:creationId xmlns:a16="http://schemas.microsoft.com/office/drawing/2014/main" id="{E55593C5-5F00-4BA2-9687-97AF091EA5D4}"/>
              </a:ext>
            </a:extLst>
          </p:cNvPr>
          <p:cNvSpPr txBox="1">
            <a:spLocks/>
          </p:cNvSpPr>
          <p:nvPr/>
        </p:nvSpPr>
        <p:spPr>
          <a:xfrm>
            <a:off x="-322729" y="0"/>
            <a:ext cx="8695035" cy="1018032"/>
          </a:xfrm>
          <a:prstGeom prst="rect">
            <a:avLst/>
          </a:prstGeom>
          <a:effectLst/>
        </p:spPr>
        <p:txBody>
          <a:bodyPr vert="horz" lIns="540000" tIns="45720" rIns="180000" bIns="45720" rtlCol="0" anchor="ctr">
            <a:normAutofit/>
          </a:bodyPr>
          <a:lstStyle>
            <a:lvl1pPr algn="l" defTabSz="914400" rtl="0" eaLnBrk="1" fontAlgn="t" latinLnBrk="0" hangingPunct="1">
              <a:lnSpc>
                <a:spcPts val="3000"/>
              </a:lnSpc>
              <a:spcBef>
                <a:spcPct val="0"/>
              </a:spcBef>
              <a:spcAft>
                <a:spcPts val="1400"/>
              </a:spcAft>
              <a:buNone/>
              <a:defRPr sz="3600" b="1" i="0" kern="1200" baseline="0">
                <a:solidFill>
                  <a:srgbClr val="00B0F0"/>
                </a:solidFill>
                <a:effectLst/>
                <a:latin typeface="Century Gothic" panose="020B0502020202020204" pitchFamily="34" charset="0"/>
                <a:ea typeface="+mj-ea"/>
                <a:cs typeface="+mj-cs"/>
              </a:defRPr>
            </a:lvl1pPr>
          </a:lstStyle>
          <a:p>
            <a:r>
              <a:rPr lang="en-IE" sz="3200">
                <a:solidFill>
                  <a:schemeClr val="accent2"/>
                </a:solidFill>
              </a:rPr>
              <a:t>LESSEES: Accounting by lessees</a:t>
            </a:r>
            <a:endParaRPr lang="en-IE" sz="3200" dirty="0">
              <a:solidFill>
                <a:schemeClr val="accent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51784754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63A818-79C2-41D0-A116-90FFFD34952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sz="1400" i="1" u="sng" dirty="0"/>
              <a:t>Example of lessee accounting for a lease:</a:t>
            </a:r>
          </a:p>
          <a:p>
            <a:pPr marL="0" indent="0">
              <a:buNone/>
            </a:pPr>
            <a:endParaRPr lang="en-IE" sz="1400" u="sng" dirty="0"/>
          </a:p>
          <a:p>
            <a:r>
              <a:rPr lang="en-GB" sz="1400" dirty="0"/>
              <a:t>Journals at initial recognition of lease (time t=0):</a:t>
            </a:r>
          </a:p>
          <a:p>
            <a:endParaRPr lang="en-IE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0E7A0D7C-E200-4F74-87D6-1FA83E4A08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322729" y="0"/>
            <a:ext cx="8695035" cy="1018032"/>
          </a:xfrm>
        </p:spPr>
        <p:txBody>
          <a:bodyPr>
            <a:normAutofit/>
          </a:bodyPr>
          <a:lstStyle/>
          <a:p>
            <a:r>
              <a:rPr lang="en-IE" sz="3200" dirty="0">
                <a:solidFill>
                  <a:schemeClr val="accent2"/>
                </a:solidFill>
              </a:rPr>
              <a:t>LESSEES: Accounting by lessees</a:t>
            </a:r>
          </a:p>
        </p:txBody>
      </p:sp>
    </p:spTree>
    <p:extLst>
      <p:ext uri="{BB962C8B-B14F-4D97-AF65-F5344CB8AC3E}">
        <p14:creationId xmlns:p14="http://schemas.microsoft.com/office/powerpoint/2010/main" val="289500551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104319" y="0"/>
            <a:ext cx="8246070" cy="1018032"/>
          </a:xfrm>
        </p:spPr>
        <p:txBody>
          <a:bodyPr/>
          <a:lstStyle/>
          <a:p>
            <a:r>
              <a:rPr lang="en-GB" dirty="0">
                <a:solidFill>
                  <a:schemeClr val="accent2"/>
                </a:solidFill>
              </a:rPr>
              <a:t>Balance sheet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200" y="1194780"/>
            <a:ext cx="8763000" cy="3361436"/>
          </a:xfrm>
        </p:spPr>
        <p:txBody>
          <a:bodyPr>
            <a:normAutofit fontScale="25000" lnSpcReduction="20000"/>
          </a:bodyPr>
          <a:lstStyle/>
          <a:p>
            <a:r>
              <a:rPr lang="en-GB" sz="6400" b="0" dirty="0">
                <a:solidFill>
                  <a:schemeClr val="tx1"/>
                </a:solidFill>
              </a:rPr>
              <a:t>The first section of the balance sheet tells you the investments / resources / assets available to the company:</a:t>
            </a:r>
          </a:p>
          <a:p>
            <a:pPr marL="857250" indent="-857250">
              <a:buFont typeface="Courier New" panose="02070309020205020404" pitchFamily="49" charset="0"/>
              <a:buChar char="o"/>
            </a:pPr>
            <a:r>
              <a:rPr lang="en-GB" sz="6400" b="0" dirty="0">
                <a:solidFill>
                  <a:schemeClr val="tx1"/>
                </a:solidFill>
              </a:rPr>
              <a:t>Non-current assets / long-term: the productive capacity of the </a:t>
            </a:r>
            <a:r>
              <a:rPr lang="en-GB" sz="6400" b="0" dirty="0"/>
              <a:t>firm</a:t>
            </a:r>
          </a:p>
          <a:p>
            <a:endParaRPr lang="en-GB" sz="6400" b="0" dirty="0">
              <a:solidFill>
                <a:schemeClr val="tx1"/>
              </a:solidFill>
            </a:endParaRPr>
          </a:p>
          <a:p>
            <a:endParaRPr lang="en-GB" sz="6400" b="0" dirty="0">
              <a:solidFill>
                <a:schemeClr val="tx1"/>
              </a:solidFill>
            </a:endParaRPr>
          </a:p>
          <a:p>
            <a:endParaRPr lang="en-GB" sz="6400" b="0" dirty="0">
              <a:solidFill>
                <a:schemeClr val="tx1"/>
              </a:solidFill>
            </a:endParaRPr>
          </a:p>
          <a:p>
            <a:pPr marL="857250" lvl="1" indent="-857250">
              <a:buFont typeface="Courier New" panose="02070309020205020404" pitchFamily="49" charset="0"/>
              <a:buChar char="o"/>
            </a:pPr>
            <a:r>
              <a:rPr lang="en-GB" sz="6400" b="0" dirty="0">
                <a:solidFill>
                  <a:schemeClr val="tx1"/>
                </a:solidFill>
              </a:rPr>
              <a:t>Current assets / short-term:  working capital</a:t>
            </a:r>
          </a:p>
          <a:p>
            <a:pPr marL="150876" lvl="1"/>
            <a:endParaRPr lang="en-GB" sz="6400" b="0" dirty="0">
              <a:solidFill>
                <a:schemeClr val="tx1"/>
              </a:solidFill>
            </a:endParaRPr>
          </a:p>
          <a:p>
            <a:pPr marL="150876" lvl="1"/>
            <a:endParaRPr lang="en-GB" sz="6400" b="0" dirty="0">
              <a:solidFill>
                <a:schemeClr val="tx1"/>
              </a:solidFill>
            </a:endParaRPr>
          </a:p>
        </p:txBody>
      </p:sp>
      <p:pic>
        <p:nvPicPr>
          <p:cNvPr id="9218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02676" y="5038054"/>
            <a:ext cx="2843447" cy="148292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60383" y="2952494"/>
            <a:ext cx="1012193" cy="953019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50628" y="2976081"/>
            <a:ext cx="1313665" cy="874184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99521" y="2994596"/>
            <a:ext cx="1159903" cy="8688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8457651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63A818-79C2-41D0-A116-90FFFD34952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sz="1400" i="1" u="sng" dirty="0"/>
              <a:t>Example of lessee accounting for a lease:</a:t>
            </a:r>
          </a:p>
          <a:p>
            <a:r>
              <a:rPr lang="en-GB" sz="1400" dirty="0"/>
              <a:t>Journals for subsequent measurement of lease at end of first year (time t=1):</a:t>
            </a:r>
            <a:endParaRPr lang="en-IE" sz="1400" dirty="0"/>
          </a:p>
          <a:p>
            <a:endParaRPr lang="en-GB" sz="1400" dirty="0"/>
          </a:p>
          <a:p>
            <a:endParaRPr lang="en-IE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A837C4D8-1C2D-4960-9998-4B3CAE6909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322729" y="0"/>
            <a:ext cx="8695035" cy="1018032"/>
          </a:xfrm>
        </p:spPr>
        <p:txBody>
          <a:bodyPr>
            <a:normAutofit/>
          </a:bodyPr>
          <a:lstStyle/>
          <a:p>
            <a:r>
              <a:rPr lang="en-IE" sz="3200" dirty="0">
                <a:solidFill>
                  <a:schemeClr val="accent2"/>
                </a:solidFill>
              </a:rPr>
              <a:t>LESSEES: Accounting by lessees</a:t>
            </a:r>
          </a:p>
        </p:txBody>
      </p:sp>
    </p:spTree>
    <p:extLst>
      <p:ext uri="{BB962C8B-B14F-4D97-AF65-F5344CB8AC3E}">
        <p14:creationId xmlns:p14="http://schemas.microsoft.com/office/powerpoint/2010/main" val="3377835733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63A818-79C2-41D0-A116-90FFFD34952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sz="1400" i="1" u="sng" dirty="0"/>
              <a:t>Example of lessee accounting for a lease:</a:t>
            </a:r>
          </a:p>
          <a:p>
            <a:pPr marL="0" indent="0">
              <a:buNone/>
            </a:pPr>
            <a:endParaRPr lang="en-IE" sz="1400" u="sng" dirty="0"/>
          </a:p>
          <a:p>
            <a:r>
              <a:rPr lang="en-GB" sz="1400" dirty="0"/>
              <a:t>Extracts from the financial statements of X Ltd at the end of the first year (time t=1):</a:t>
            </a:r>
          </a:p>
          <a:p>
            <a:pPr marL="0" indent="0">
              <a:buNone/>
            </a:pPr>
            <a:endParaRPr lang="en-IE" sz="1400" dirty="0"/>
          </a:p>
          <a:p>
            <a:endParaRPr lang="en-IE" dirty="0"/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5D6EC09A-169B-49E4-9FA0-6F5878F6EBB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69416957"/>
              </p:ext>
            </p:extLst>
          </p:nvPr>
        </p:nvGraphicFramePr>
        <p:xfrm>
          <a:off x="935131" y="1576825"/>
          <a:ext cx="7273738" cy="384048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592667">
                  <a:extLst>
                    <a:ext uri="{9D8B030D-6E8A-4147-A177-3AD203B41FA5}">
                      <a16:colId xmlns:a16="http://schemas.microsoft.com/office/drawing/2014/main" val="4281017051"/>
                    </a:ext>
                  </a:extLst>
                </a:gridCol>
                <a:gridCol w="206704">
                  <a:extLst>
                    <a:ext uri="{9D8B030D-6E8A-4147-A177-3AD203B41FA5}">
                      <a16:colId xmlns:a16="http://schemas.microsoft.com/office/drawing/2014/main" val="2978464225"/>
                    </a:ext>
                  </a:extLst>
                </a:gridCol>
                <a:gridCol w="2298659">
                  <a:extLst>
                    <a:ext uri="{9D8B030D-6E8A-4147-A177-3AD203B41FA5}">
                      <a16:colId xmlns:a16="http://schemas.microsoft.com/office/drawing/2014/main" val="4133749662"/>
                    </a:ext>
                  </a:extLst>
                </a:gridCol>
                <a:gridCol w="2689417">
                  <a:extLst>
                    <a:ext uri="{9D8B030D-6E8A-4147-A177-3AD203B41FA5}">
                      <a16:colId xmlns:a16="http://schemas.microsoft.com/office/drawing/2014/main" val="2547513306"/>
                    </a:ext>
                  </a:extLst>
                </a:gridCol>
                <a:gridCol w="1486291">
                  <a:extLst>
                    <a:ext uri="{9D8B030D-6E8A-4147-A177-3AD203B41FA5}">
                      <a16:colId xmlns:a16="http://schemas.microsoft.com/office/drawing/2014/main" val="3032060792"/>
                    </a:ext>
                  </a:extLst>
                </a:gridCol>
              </a:tblGrid>
              <a:tr h="0">
                <a:tc gridSpan="5"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endParaRPr lang="en-IE" sz="1400" dirty="0">
                        <a:solidFill>
                          <a:sysClr val="windowText" lastClr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IE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E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E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E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52325121"/>
                  </a:ext>
                </a:extLst>
              </a:tr>
              <a:tr h="0">
                <a:tc gridSpan="5"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1400" dirty="0">
                          <a:solidFill>
                            <a:sysClr val="windowText" lastClr="000000"/>
                          </a:solidFill>
                          <a:effectLst/>
                        </a:rPr>
                        <a:t>INCOME STATEMENT FOR YEAR 1</a:t>
                      </a:r>
                      <a:endParaRPr lang="en-IE" sz="1400" dirty="0">
                        <a:solidFill>
                          <a:sysClr val="windowText" lastClr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IE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E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E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E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3485622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1400">
                          <a:solidFill>
                            <a:sysClr val="windowText" lastClr="000000"/>
                          </a:solidFill>
                          <a:effectLst/>
                        </a:rPr>
                        <a:t> </a:t>
                      </a:r>
                      <a:endParaRPr lang="en-IE" sz="1400">
                        <a:solidFill>
                          <a:sysClr val="windowText" lastClr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gridSpan="2"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endParaRPr lang="en-IE" sz="1400" dirty="0">
                        <a:solidFill>
                          <a:sysClr val="windowText" lastClr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IE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endParaRPr lang="en-IE" sz="1400">
                        <a:solidFill>
                          <a:sysClr val="windowText" lastClr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IE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1707051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1400">
                          <a:solidFill>
                            <a:sysClr val="windowText" lastClr="000000"/>
                          </a:solidFill>
                          <a:effectLst/>
                        </a:rPr>
                        <a:t> </a:t>
                      </a:r>
                      <a:endParaRPr lang="en-IE" sz="1400">
                        <a:solidFill>
                          <a:sysClr val="windowText" lastClr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gridSpan="2"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endParaRPr lang="en-IE" sz="1400">
                        <a:solidFill>
                          <a:sysClr val="windowText" lastClr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IE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endParaRPr lang="en-IE" sz="1400">
                        <a:solidFill>
                          <a:sysClr val="windowText" lastClr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IE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2144428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1400">
                          <a:solidFill>
                            <a:sysClr val="windowText" lastClr="000000"/>
                          </a:solidFill>
                          <a:effectLst/>
                        </a:rPr>
                        <a:t> </a:t>
                      </a:r>
                      <a:endParaRPr lang="en-IE" sz="1400">
                        <a:solidFill>
                          <a:sysClr val="windowText" lastClr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gridSpan="2"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endParaRPr lang="en-IE" sz="1400">
                        <a:solidFill>
                          <a:sysClr val="windowText" lastClr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IE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endParaRPr lang="en-IE" sz="1400" dirty="0">
                        <a:solidFill>
                          <a:sysClr val="windowText" lastClr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IE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0811171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1400">
                          <a:solidFill>
                            <a:sysClr val="windowText" lastClr="000000"/>
                          </a:solidFill>
                          <a:effectLst/>
                        </a:rPr>
                        <a:t> </a:t>
                      </a:r>
                      <a:endParaRPr lang="en-IE" sz="1400">
                        <a:solidFill>
                          <a:sysClr val="windowText" lastClr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gridSpan="2"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1400">
                          <a:solidFill>
                            <a:sysClr val="windowText" lastClr="000000"/>
                          </a:solidFill>
                          <a:effectLst/>
                        </a:rPr>
                        <a:t> </a:t>
                      </a:r>
                      <a:endParaRPr lang="en-IE" sz="1400">
                        <a:solidFill>
                          <a:sysClr val="windowText" lastClr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IE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1400">
                          <a:solidFill>
                            <a:sysClr val="windowText" lastClr="000000"/>
                          </a:solidFill>
                          <a:effectLst/>
                        </a:rPr>
                        <a:t> </a:t>
                      </a:r>
                      <a:endParaRPr lang="en-IE" sz="1400">
                        <a:solidFill>
                          <a:sysClr val="windowText" lastClr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IE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80845378"/>
                  </a:ext>
                </a:extLst>
              </a:tr>
              <a:tr h="0">
                <a:tc gridSpan="5"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endParaRPr lang="en-IE" sz="1400" dirty="0">
                        <a:solidFill>
                          <a:sysClr val="windowText" lastClr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IE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E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E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E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51047025"/>
                  </a:ext>
                </a:extLst>
              </a:tr>
              <a:tr h="0">
                <a:tc gridSpan="5"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1400" dirty="0">
                          <a:solidFill>
                            <a:sysClr val="windowText" lastClr="000000"/>
                          </a:solidFill>
                          <a:effectLst/>
                        </a:rPr>
                        <a:t>BALANCE SHEET AT END OF YEAR 1</a:t>
                      </a:r>
                      <a:endParaRPr lang="en-IE" sz="1400" dirty="0">
                        <a:solidFill>
                          <a:sysClr val="windowText" lastClr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IE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E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E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E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49004309"/>
                  </a:ext>
                </a:extLst>
              </a:tr>
              <a:tr h="0">
                <a:tc gridSpan="4"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1400" dirty="0">
                          <a:solidFill>
                            <a:sysClr val="windowText" lastClr="000000"/>
                          </a:solidFill>
                          <a:effectLst/>
                        </a:rPr>
                        <a:t>Non-current assets</a:t>
                      </a:r>
                      <a:endParaRPr lang="en-IE" sz="1400" dirty="0">
                        <a:solidFill>
                          <a:sysClr val="windowText" lastClr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IE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E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1400">
                          <a:solidFill>
                            <a:sysClr val="windowText" lastClr="000000"/>
                          </a:solidFill>
                          <a:effectLst/>
                        </a:rPr>
                        <a:t> </a:t>
                      </a:r>
                      <a:endParaRPr lang="en-IE" sz="1400">
                        <a:solidFill>
                          <a:sysClr val="windowText" lastClr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5850263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1400" dirty="0">
                          <a:solidFill>
                            <a:sysClr val="windowText" lastClr="000000"/>
                          </a:solidFill>
                          <a:effectLst/>
                        </a:rPr>
                        <a:t> </a:t>
                      </a:r>
                      <a:endParaRPr lang="en-IE" sz="1400" dirty="0">
                        <a:solidFill>
                          <a:sysClr val="windowText" lastClr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gridSpan="3"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endParaRPr lang="en-IE" sz="1400" dirty="0">
                        <a:solidFill>
                          <a:sysClr val="windowText" lastClr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IE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endParaRPr lang="en-IE" sz="1400">
                        <a:solidFill>
                          <a:sysClr val="windowText" lastClr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50684800"/>
                  </a:ext>
                </a:extLst>
              </a:tr>
              <a:tr h="0">
                <a:tc gridSpan="2"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endParaRPr lang="en-IE" sz="1400">
                        <a:solidFill>
                          <a:sysClr val="windowText" lastClr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IE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endParaRPr lang="en-IE" sz="1400" dirty="0">
                        <a:solidFill>
                          <a:sysClr val="windowText" lastClr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I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endParaRPr lang="en-IE" sz="1400" dirty="0">
                        <a:solidFill>
                          <a:sysClr val="windowText" lastClr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21321254"/>
                  </a:ext>
                </a:extLst>
              </a:tr>
              <a:tr h="0">
                <a:tc gridSpan="2"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endParaRPr lang="en-IE" sz="1400">
                        <a:solidFill>
                          <a:sysClr val="windowText" lastClr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IE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endParaRPr lang="en-IE" sz="1400" dirty="0">
                        <a:solidFill>
                          <a:sysClr val="windowText" lastClr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I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endParaRPr lang="en-IE" sz="1400" dirty="0">
                        <a:solidFill>
                          <a:sysClr val="windowText" lastClr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24095795"/>
                  </a:ext>
                </a:extLst>
              </a:tr>
              <a:tr h="0">
                <a:tc gridSpan="4"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1400">
                          <a:solidFill>
                            <a:sysClr val="windowText" lastClr="000000"/>
                          </a:solidFill>
                          <a:effectLst/>
                        </a:rPr>
                        <a:t> </a:t>
                      </a:r>
                      <a:endParaRPr lang="en-IE" sz="1400">
                        <a:solidFill>
                          <a:sysClr val="windowText" lastClr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IE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E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1400" dirty="0">
                          <a:solidFill>
                            <a:sysClr val="windowText" lastClr="000000"/>
                          </a:solidFill>
                          <a:effectLst/>
                        </a:rPr>
                        <a:t> </a:t>
                      </a:r>
                      <a:endParaRPr lang="en-IE" sz="1400" dirty="0">
                        <a:solidFill>
                          <a:sysClr val="windowText" lastClr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10214517"/>
                  </a:ext>
                </a:extLst>
              </a:tr>
              <a:tr h="0">
                <a:tc gridSpan="4"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1400">
                          <a:solidFill>
                            <a:sysClr val="windowText" lastClr="000000"/>
                          </a:solidFill>
                          <a:effectLst/>
                        </a:rPr>
                        <a:t>Non-current liabilities</a:t>
                      </a:r>
                      <a:endParaRPr lang="en-IE" sz="1400">
                        <a:solidFill>
                          <a:sysClr val="windowText" lastClr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IE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E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1400">
                          <a:solidFill>
                            <a:sysClr val="windowText" lastClr="000000"/>
                          </a:solidFill>
                          <a:effectLst/>
                        </a:rPr>
                        <a:t> </a:t>
                      </a:r>
                      <a:endParaRPr lang="en-IE" sz="1400">
                        <a:solidFill>
                          <a:sysClr val="windowText" lastClr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1280734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1400">
                          <a:solidFill>
                            <a:sysClr val="windowText" lastClr="000000"/>
                          </a:solidFill>
                          <a:effectLst/>
                        </a:rPr>
                        <a:t> </a:t>
                      </a:r>
                      <a:endParaRPr lang="en-IE" sz="1400">
                        <a:solidFill>
                          <a:sysClr val="windowText" lastClr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gridSpan="3"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endParaRPr lang="en-IE" sz="1400" dirty="0">
                        <a:solidFill>
                          <a:sysClr val="windowText" lastClr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IE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endParaRPr lang="en-IE" sz="1400" dirty="0">
                        <a:solidFill>
                          <a:sysClr val="windowText" lastClr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2073091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1400">
                          <a:solidFill>
                            <a:sysClr val="windowText" lastClr="000000"/>
                          </a:solidFill>
                          <a:effectLst/>
                        </a:rPr>
                        <a:t> </a:t>
                      </a:r>
                      <a:endParaRPr lang="en-IE" sz="1400">
                        <a:solidFill>
                          <a:sysClr val="windowText" lastClr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gridSpan="3"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1400">
                          <a:solidFill>
                            <a:sysClr val="windowText" lastClr="000000"/>
                          </a:solidFill>
                          <a:effectLst/>
                        </a:rPr>
                        <a:t> </a:t>
                      </a:r>
                      <a:endParaRPr lang="en-IE" sz="1400">
                        <a:solidFill>
                          <a:sysClr val="windowText" lastClr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IE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1400">
                          <a:solidFill>
                            <a:sysClr val="windowText" lastClr="000000"/>
                          </a:solidFill>
                          <a:effectLst/>
                        </a:rPr>
                        <a:t> </a:t>
                      </a:r>
                      <a:endParaRPr lang="en-IE" sz="1400">
                        <a:solidFill>
                          <a:sysClr val="windowText" lastClr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47478541"/>
                  </a:ext>
                </a:extLst>
              </a:tr>
              <a:tr h="0">
                <a:tc gridSpan="4"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1400">
                          <a:solidFill>
                            <a:sysClr val="windowText" lastClr="000000"/>
                          </a:solidFill>
                          <a:effectLst/>
                        </a:rPr>
                        <a:t>Current liabilities</a:t>
                      </a:r>
                      <a:endParaRPr lang="en-IE" sz="1400">
                        <a:solidFill>
                          <a:sysClr val="windowText" lastClr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IE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E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1400">
                          <a:solidFill>
                            <a:sysClr val="windowText" lastClr="000000"/>
                          </a:solidFill>
                          <a:effectLst/>
                        </a:rPr>
                        <a:t> </a:t>
                      </a:r>
                      <a:endParaRPr lang="en-IE" sz="1400">
                        <a:solidFill>
                          <a:sysClr val="windowText" lastClr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8586530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1400">
                          <a:solidFill>
                            <a:sysClr val="windowText" lastClr="000000"/>
                          </a:solidFill>
                          <a:effectLst/>
                        </a:rPr>
                        <a:t> </a:t>
                      </a:r>
                      <a:endParaRPr lang="en-IE" sz="1400">
                        <a:solidFill>
                          <a:sysClr val="windowText" lastClr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gridSpan="3"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endParaRPr lang="en-IE" sz="1400" dirty="0">
                        <a:solidFill>
                          <a:sysClr val="windowText" lastClr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IE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endParaRPr lang="en-IE" sz="1400" dirty="0">
                        <a:solidFill>
                          <a:sysClr val="windowText" lastClr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27941489"/>
                  </a:ext>
                </a:extLst>
              </a:tr>
            </a:tbl>
          </a:graphicData>
        </a:graphic>
      </p:graphicFrame>
      <p:sp>
        <p:nvSpPr>
          <p:cNvPr id="7" name="Title 1">
            <a:extLst>
              <a:ext uri="{FF2B5EF4-FFF2-40B4-BE49-F238E27FC236}">
                <a16:creationId xmlns:a16="http://schemas.microsoft.com/office/drawing/2014/main" id="{EEACACD5-DA30-48C5-BD21-BF06396D3BCF}"/>
              </a:ext>
            </a:extLst>
          </p:cNvPr>
          <p:cNvSpPr txBox="1">
            <a:spLocks/>
          </p:cNvSpPr>
          <p:nvPr/>
        </p:nvSpPr>
        <p:spPr>
          <a:xfrm>
            <a:off x="-322729" y="0"/>
            <a:ext cx="8695035" cy="1018032"/>
          </a:xfrm>
          <a:prstGeom prst="rect">
            <a:avLst/>
          </a:prstGeom>
          <a:effectLst/>
        </p:spPr>
        <p:txBody>
          <a:bodyPr vert="horz" lIns="540000" tIns="45720" rIns="180000" bIns="45720" rtlCol="0" anchor="ctr">
            <a:normAutofit/>
          </a:bodyPr>
          <a:lstStyle>
            <a:lvl1pPr algn="l" defTabSz="914400" rtl="0" eaLnBrk="1" fontAlgn="t" latinLnBrk="0" hangingPunct="1">
              <a:lnSpc>
                <a:spcPts val="3000"/>
              </a:lnSpc>
              <a:spcBef>
                <a:spcPct val="0"/>
              </a:spcBef>
              <a:spcAft>
                <a:spcPts val="1400"/>
              </a:spcAft>
              <a:buNone/>
              <a:defRPr sz="3600" b="1" i="0" kern="1200" baseline="0">
                <a:solidFill>
                  <a:srgbClr val="00B0F0"/>
                </a:solidFill>
                <a:effectLst/>
                <a:latin typeface="Century Gothic" panose="020B0502020202020204" pitchFamily="34" charset="0"/>
                <a:ea typeface="+mj-ea"/>
                <a:cs typeface="+mj-cs"/>
              </a:defRPr>
            </a:lvl1pPr>
          </a:lstStyle>
          <a:p>
            <a:r>
              <a:rPr lang="en-IE" sz="3200">
                <a:solidFill>
                  <a:schemeClr val="accent2"/>
                </a:solidFill>
              </a:rPr>
              <a:t>LESSEES: Accounting by lessees</a:t>
            </a:r>
            <a:endParaRPr lang="en-IE" sz="3200" dirty="0">
              <a:solidFill>
                <a:schemeClr val="accent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81160499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quarter" idx="13"/>
          </p:nvPr>
        </p:nvSpPr>
        <p:spPr>
          <a:xfrm>
            <a:off x="1480031" y="3251278"/>
            <a:ext cx="7118684" cy="540000"/>
          </a:xfrm>
        </p:spPr>
        <p:txBody>
          <a:bodyPr/>
          <a:lstStyle/>
          <a:p>
            <a:r>
              <a:rPr lang="fr-FR" dirty="0"/>
              <a:t>Operating items </a:t>
            </a:r>
          </a:p>
        </p:txBody>
      </p:sp>
    </p:spTree>
    <p:extLst>
      <p:ext uri="{BB962C8B-B14F-4D97-AF65-F5344CB8AC3E}">
        <p14:creationId xmlns:p14="http://schemas.microsoft.com/office/powerpoint/2010/main" val="3990010612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>
                <a:solidFill>
                  <a:schemeClr val="accent2"/>
                </a:solidFill>
              </a:rPr>
              <a:t>Operating items</a:t>
            </a:r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quarter" idx="13"/>
          </p:nvPr>
        </p:nvSpPr>
        <p:spPr>
          <a:xfrm>
            <a:off x="1480031" y="3251278"/>
            <a:ext cx="7118684" cy="540000"/>
          </a:xfrm>
        </p:spPr>
        <p:txBody>
          <a:bodyPr/>
          <a:lstStyle/>
          <a:p>
            <a:r>
              <a:rPr lang="en-GB" dirty="0"/>
              <a:t>Inventory (IAS 2)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142202089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8965" y="1170432"/>
            <a:ext cx="8246070" cy="5261455"/>
          </a:xfrm>
        </p:spPr>
        <p:txBody>
          <a:bodyPr>
            <a:normAutofit/>
          </a:bodyPr>
          <a:lstStyle/>
          <a:p>
            <a:r>
              <a:rPr lang="en-GB" sz="1800" b="0" i="0" u="none" strike="noStrike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Inventories are assets: </a:t>
            </a:r>
          </a:p>
          <a:p>
            <a:r>
              <a:rPr lang="en-GB" sz="1800" b="0" i="0" u="none" strike="noStrike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 Held for sale in the ordinary course of business; </a:t>
            </a:r>
          </a:p>
          <a:p>
            <a:r>
              <a:rPr lang="en-GB" sz="1800" b="0" i="0" u="none" strike="noStrike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 In the process of production for such sale; or </a:t>
            </a:r>
          </a:p>
          <a:p>
            <a:r>
              <a:rPr lang="en-GB" sz="1800" b="0" i="0" u="none" strike="noStrike" baseline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 In the form of materials or supplies to be consumed in the production process or in the rendering of services</a:t>
            </a:r>
          </a:p>
          <a:p>
            <a:endParaRPr lang="en-GB" sz="1800" b="0" i="0" u="none" strike="noStrike" baseline="0" dirty="0">
              <a:solidFill>
                <a:srgbClr val="000000"/>
              </a:solidFill>
              <a:latin typeface="Calibri" panose="020F0502020204030204" pitchFamily="34" charset="0"/>
            </a:endParaRPr>
          </a:p>
          <a:p>
            <a:pPr>
              <a:lnSpc>
                <a:spcPct val="120000"/>
              </a:lnSpc>
            </a:pPr>
            <a:endParaRPr lang="en-GB" sz="1600" b="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20000"/>
              </a:lnSpc>
            </a:pPr>
            <a:endParaRPr lang="en-GB" sz="1600" b="0" dirty="0">
              <a:solidFill>
                <a:srgbClr val="00B0F0"/>
              </a:solidFill>
            </a:endParaRP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8E911F50-4CDE-4DD3-BC05-D89903036E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322560" y="0"/>
            <a:ext cx="8246070" cy="1018032"/>
          </a:xfrm>
        </p:spPr>
        <p:txBody>
          <a:bodyPr/>
          <a:lstStyle/>
          <a:p>
            <a:r>
              <a:rPr lang="en-GB" dirty="0">
                <a:solidFill>
                  <a:schemeClr val="accent2"/>
                </a:solidFill>
              </a:rPr>
              <a:t>Definition</a:t>
            </a:r>
          </a:p>
        </p:txBody>
      </p:sp>
      <p:pic>
        <p:nvPicPr>
          <p:cNvPr id="4" name="Picture 3" descr="A picture containing yellow, warehouse&#10;&#10;Description automatically generated">
            <a:extLst>
              <a:ext uri="{FF2B5EF4-FFF2-40B4-BE49-F238E27FC236}">
                <a16:creationId xmlns:a16="http://schemas.microsoft.com/office/drawing/2014/main" id="{EFE37B38-30AF-4916-AFA4-891A1AAF32A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13829" y="4244499"/>
            <a:ext cx="3281082" cy="21873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2044214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8965" y="1170432"/>
            <a:ext cx="8246070" cy="5261455"/>
          </a:xfrm>
        </p:spPr>
        <p:txBody>
          <a:bodyPr>
            <a:normAutofit/>
          </a:bodyPr>
          <a:lstStyle/>
          <a:p>
            <a:pPr lvl="0">
              <a:lnSpc>
                <a:spcPct val="107000"/>
              </a:lnSpc>
            </a:pPr>
            <a:endParaRPr lang="en-US" sz="1800" b="0" dirty="0">
              <a:solidFill>
                <a:schemeClr val="tx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en-GB" sz="1800" b="0" i="0" u="none" strike="noStrike" baseline="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Inventories can be recognised at cost including: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800" b="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Cost of purchase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800" b="0" i="0" u="none" strike="noStrike" baseline="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Cost of conversion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800" b="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</a:t>
            </a:r>
            <a:r>
              <a:rPr lang="en-GB" sz="1800" b="0" i="0" u="none" strike="noStrike" baseline="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ll other costs required to bring the inventories to a condition to be ready for sale</a:t>
            </a:r>
          </a:p>
          <a:p>
            <a:pPr>
              <a:lnSpc>
                <a:spcPct val="120000"/>
              </a:lnSpc>
            </a:pPr>
            <a:endParaRPr lang="en-GB" sz="1600" b="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20000"/>
              </a:lnSpc>
            </a:pPr>
            <a:endParaRPr lang="en-GB" sz="1600" b="0" dirty="0">
              <a:solidFill>
                <a:srgbClr val="00B0F0"/>
              </a:solidFill>
            </a:endParaRP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8E911F50-4CDE-4DD3-BC05-D89903036E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322560" y="0"/>
            <a:ext cx="8246070" cy="1018032"/>
          </a:xfrm>
        </p:spPr>
        <p:txBody>
          <a:bodyPr/>
          <a:lstStyle/>
          <a:p>
            <a:r>
              <a:rPr lang="en-GB" dirty="0">
                <a:solidFill>
                  <a:schemeClr val="accent2"/>
                </a:solidFill>
              </a:rPr>
              <a:t>Initial recognition</a:t>
            </a:r>
          </a:p>
        </p:txBody>
      </p:sp>
    </p:spTree>
    <p:extLst>
      <p:ext uri="{BB962C8B-B14F-4D97-AF65-F5344CB8AC3E}">
        <p14:creationId xmlns:p14="http://schemas.microsoft.com/office/powerpoint/2010/main" val="1186080659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8965" y="1170432"/>
            <a:ext cx="8246070" cy="5261455"/>
          </a:xfrm>
        </p:spPr>
        <p:txBody>
          <a:bodyPr>
            <a:normAutofit/>
          </a:bodyPr>
          <a:lstStyle/>
          <a:p>
            <a:pPr lvl="0">
              <a:lnSpc>
                <a:spcPct val="107000"/>
              </a:lnSpc>
            </a:pPr>
            <a:endParaRPr lang="en-US" sz="1800" b="0" dirty="0">
              <a:solidFill>
                <a:schemeClr val="tx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0" algn="just">
              <a:lnSpc>
                <a:spcPct val="107000"/>
              </a:lnSpc>
            </a:pPr>
            <a:r>
              <a:rPr lang="en-IE" sz="1800" b="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Purchase price (including import duties &amp; non-refundable VAT)</a:t>
            </a:r>
            <a:endParaRPr lang="en-GB" sz="1800" b="0" dirty="0">
              <a:solidFill>
                <a:schemeClr val="tx1"/>
              </a:solidFill>
              <a:effectLst/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lvl="0" algn="just">
              <a:lnSpc>
                <a:spcPct val="107000"/>
              </a:lnSpc>
            </a:pPr>
            <a:r>
              <a:rPr lang="en-IE" sz="1800" b="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+ costs attributable to acquisition of inventory (transport and handling costs)</a:t>
            </a:r>
            <a:endParaRPr lang="en-GB" sz="1800" b="0" dirty="0">
              <a:solidFill>
                <a:schemeClr val="tx1"/>
              </a:solidFill>
              <a:effectLst/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lvl="0" algn="just">
              <a:lnSpc>
                <a:spcPct val="107000"/>
              </a:lnSpc>
              <a:spcAft>
                <a:spcPts val="800"/>
              </a:spcAft>
            </a:pPr>
            <a:r>
              <a:rPr lang="en-IE" sz="1800" b="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- trade, cash, settlement discounts</a:t>
            </a:r>
            <a:endParaRPr lang="en-GB" sz="1800" b="0" dirty="0">
              <a:solidFill>
                <a:schemeClr val="tx1"/>
              </a:solidFill>
              <a:effectLst/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>
              <a:lnSpc>
                <a:spcPct val="120000"/>
              </a:lnSpc>
            </a:pPr>
            <a:endParaRPr lang="en-GB" sz="1600" b="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20000"/>
              </a:lnSpc>
            </a:pPr>
            <a:endParaRPr lang="en-GB" sz="1600" b="0" dirty="0">
              <a:solidFill>
                <a:srgbClr val="00B0F0"/>
              </a:solidFill>
            </a:endParaRP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8E911F50-4CDE-4DD3-BC05-D89903036E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322560" y="0"/>
            <a:ext cx="8246070" cy="1018032"/>
          </a:xfrm>
        </p:spPr>
        <p:txBody>
          <a:bodyPr/>
          <a:lstStyle/>
          <a:p>
            <a:r>
              <a:rPr lang="en-GB" dirty="0">
                <a:solidFill>
                  <a:schemeClr val="accent2"/>
                </a:solidFill>
              </a:rPr>
              <a:t>Cost of purchase</a:t>
            </a:r>
          </a:p>
        </p:txBody>
      </p:sp>
    </p:spTree>
    <p:extLst>
      <p:ext uri="{BB962C8B-B14F-4D97-AF65-F5344CB8AC3E}">
        <p14:creationId xmlns:p14="http://schemas.microsoft.com/office/powerpoint/2010/main" val="1448625418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8965" y="1170432"/>
            <a:ext cx="8246070" cy="5261455"/>
          </a:xfrm>
        </p:spPr>
        <p:txBody>
          <a:bodyPr>
            <a:normAutofit fontScale="85000" lnSpcReduction="10000"/>
          </a:bodyPr>
          <a:lstStyle/>
          <a:p>
            <a:pPr algn="just">
              <a:lnSpc>
                <a:spcPct val="107000"/>
              </a:lnSpc>
              <a:spcAft>
                <a:spcPts val="800"/>
              </a:spcAft>
            </a:pPr>
            <a:r>
              <a:rPr lang="en-IE" sz="1800" b="0" dirty="0">
                <a:solidFill>
                  <a:schemeClr val="tx1"/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Include</a:t>
            </a:r>
            <a:r>
              <a:rPr lang="en-IE" sz="1800" b="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:</a:t>
            </a:r>
            <a:endParaRPr lang="en-GB" sz="1800" b="0" dirty="0">
              <a:solidFill>
                <a:schemeClr val="tx1"/>
              </a:solidFill>
              <a:effectLst/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342900" lvl="0" indent="-342900" algn="just">
              <a:lnSpc>
                <a:spcPct val="107000"/>
              </a:lnSpc>
              <a:buFont typeface="Calibri" panose="020F0502020204030204" pitchFamily="34" charset="0"/>
              <a:buChar char="-"/>
            </a:pPr>
            <a:r>
              <a:rPr lang="en-IE" sz="1800" b="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Materials</a:t>
            </a:r>
            <a:endParaRPr lang="en-GB" sz="1800" b="0" dirty="0">
              <a:solidFill>
                <a:schemeClr val="tx1"/>
              </a:solidFill>
              <a:effectLst/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342900" lvl="0" indent="-342900" algn="just">
              <a:lnSpc>
                <a:spcPct val="107000"/>
              </a:lnSpc>
              <a:buFont typeface="Calibri" panose="020F0502020204030204" pitchFamily="34" charset="0"/>
              <a:buChar char="-"/>
            </a:pPr>
            <a:r>
              <a:rPr lang="en-IE" sz="1800" b="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Direct labour costs</a:t>
            </a:r>
            <a:endParaRPr lang="en-GB" sz="1800" b="0" dirty="0">
              <a:solidFill>
                <a:schemeClr val="tx1"/>
              </a:solidFill>
              <a:effectLst/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342900" lvl="0" indent="-342900" algn="just">
              <a:lnSpc>
                <a:spcPct val="107000"/>
              </a:lnSpc>
              <a:buFont typeface="Calibri" panose="020F0502020204030204" pitchFamily="34" charset="0"/>
              <a:buChar char="-"/>
            </a:pPr>
            <a:r>
              <a:rPr lang="en-IE" sz="1800" b="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Allocation of fixed and variable production overhead costs</a:t>
            </a:r>
            <a:endParaRPr lang="en-GB" sz="1800" b="0" dirty="0">
              <a:solidFill>
                <a:schemeClr val="tx1"/>
              </a:solidFill>
              <a:effectLst/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342900" lvl="0" indent="-342900" algn="just">
              <a:lnSpc>
                <a:spcPct val="107000"/>
              </a:lnSpc>
              <a:spcAft>
                <a:spcPts val="800"/>
              </a:spcAft>
              <a:buFont typeface="Calibri" panose="020F0502020204030204" pitchFamily="34" charset="0"/>
              <a:buChar char="-"/>
            </a:pPr>
            <a:r>
              <a:rPr lang="en-IE" sz="1800" b="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Borrowing costs capitalised under IAS23</a:t>
            </a:r>
          </a:p>
          <a:p>
            <a:pPr marL="342900" lvl="0" indent="-342900" algn="just">
              <a:lnSpc>
                <a:spcPct val="107000"/>
              </a:lnSpc>
              <a:spcAft>
                <a:spcPts val="800"/>
              </a:spcAft>
              <a:buFont typeface="Calibri" panose="020F0502020204030204" pitchFamily="34" charset="0"/>
              <a:buChar char="-"/>
            </a:pPr>
            <a:endParaRPr lang="en-GB" sz="1800" b="0" dirty="0">
              <a:solidFill>
                <a:schemeClr val="tx1"/>
              </a:solidFill>
              <a:effectLst/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algn="just">
              <a:lnSpc>
                <a:spcPct val="107000"/>
              </a:lnSpc>
              <a:spcAft>
                <a:spcPts val="800"/>
              </a:spcAft>
            </a:pPr>
            <a:r>
              <a:rPr lang="en-IE" sz="1800" u="sng" dirty="0">
                <a:solidFill>
                  <a:schemeClr val="accent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NEVER</a:t>
            </a:r>
            <a:r>
              <a:rPr lang="en-IE" sz="1800" dirty="0">
                <a:solidFill>
                  <a:schemeClr val="accent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include:</a:t>
            </a:r>
            <a:endParaRPr lang="en-GB" sz="1800" dirty="0">
              <a:solidFill>
                <a:schemeClr val="accent2"/>
              </a:solidFill>
              <a:effectLst/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342900" lvl="0" indent="-342900" algn="just">
              <a:lnSpc>
                <a:spcPct val="107000"/>
              </a:lnSpc>
              <a:buFont typeface="Calibri" panose="020F0502020204030204" pitchFamily="34" charset="0"/>
              <a:buChar char="-"/>
            </a:pPr>
            <a:r>
              <a:rPr lang="en-IE" sz="1800" dirty="0">
                <a:solidFill>
                  <a:schemeClr val="accent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Admin or other overheads not directly attributable to bringing item to present condition or location</a:t>
            </a:r>
            <a:endParaRPr lang="en-GB" sz="1800" dirty="0">
              <a:solidFill>
                <a:schemeClr val="accent2"/>
              </a:solidFill>
              <a:effectLst/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342900" lvl="0" indent="-342900" algn="just">
              <a:lnSpc>
                <a:spcPct val="107000"/>
              </a:lnSpc>
              <a:buFont typeface="Calibri" panose="020F0502020204030204" pitchFamily="34" charset="0"/>
              <a:buChar char="-"/>
            </a:pPr>
            <a:r>
              <a:rPr lang="en-IE" sz="1800" dirty="0">
                <a:solidFill>
                  <a:schemeClr val="accent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Storage costs, unless necessary stage of production process</a:t>
            </a:r>
            <a:endParaRPr lang="en-GB" sz="1800" dirty="0">
              <a:solidFill>
                <a:schemeClr val="accent2"/>
              </a:solidFill>
              <a:effectLst/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342900" lvl="0" indent="-342900" algn="just">
              <a:lnSpc>
                <a:spcPct val="107000"/>
              </a:lnSpc>
              <a:buFont typeface="Calibri" panose="020F0502020204030204" pitchFamily="34" charset="0"/>
              <a:buChar char="-"/>
            </a:pPr>
            <a:r>
              <a:rPr lang="en-IE" sz="1800" dirty="0">
                <a:solidFill>
                  <a:schemeClr val="accent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Abnormal amounts of wasted materials, labour or other production costs</a:t>
            </a:r>
            <a:endParaRPr lang="en-GB" sz="1800" dirty="0">
              <a:solidFill>
                <a:schemeClr val="accent2"/>
              </a:solidFill>
              <a:effectLst/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342900" lvl="0" indent="-342900" algn="just">
              <a:lnSpc>
                <a:spcPct val="107000"/>
              </a:lnSpc>
              <a:spcAft>
                <a:spcPts val="800"/>
              </a:spcAft>
              <a:buFont typeface="Calibri" panose="020F0502020204030204" pitchFamily="34" charset="0"/>
              <a:buChar char="-"/>
            </a:pPr>
            <a:r>
              <a:rPr lang="en-IE" sz="1800" dirty="0">
                <a:solidFill>
                  <a:schemeClr val="accent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Selling costs</a:t>
            </a:r>
          </a:p>
          <a:p>
            <a:pPr lvl="0" algn="just">
              <a:lnSpc>
                <a:spcPct val="107000"/>
              </a:lnSpc>
              <a:spcAft>
                <a:spcPts val="800"/>
              </a:spcAft>
            </a:pPr>
            <a:endParaRPr lang="en-GB" sz="1800" dirty="0">
              <a:solidFill>
                <a:schemeClr val="accent2"/>
              </a:solidFill>
              <a:effectLst/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algn="just">
              <a:lnSpc>
                <a:spcPct val="107000"/>
              </a:lnSpc>
              <a:spcAft>
                <a:spcPts val="800"/>
              </a:spcAft>
            </a:pPr>
            <a:r>
              <a:rPr lang="en-IE" sz="1800" b="0" dirty="0">
                <a:solidFill>
                  <a:schemeClr val="tx1"/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* </a:t>
            </a:r>
            <a:r>
              <a:rPr lang="en-IE" sz="1800" b="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above would be expensed, except abnormal wastage which would form part of a Cost of Sales</a:t>
            </a:r>
            <a:endParaRPr lang="en-GB" sz="1800" b="0" dirty="0">
              <a:solidFill>
                <a:schemeClr val="tx1"/>
              </a:solidFill>
              <a:effectLst/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>
              <a:lnSpc>
                <a:spcPct val="120000"/>
              </a:lnSpc>
            </a:pPr>
            <a:endParaRPr lang="en-GB" sz="1600" b="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20000"/>
              </a:lnSpc>
            </a:pPr>
            <a:endParaRPr lang="en-GB" sz="1600" b="0" dirty="0">
              <a:solidFill>
                <a:srgbClr val="00B0F0"/>
              </a:solidFill>
            </a:endParaRP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8E911F50-4CDE-4DD3-BC05-D89903036E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322560" y="0"/>
            <a:ext cx="8246070" cy="1018032"/>
          </a:xfrm>
        </p:spPr>
        <p:txBody>
          <a:bodyPr/>
          <a:lstStyle/>
          <a:p>
            <a:r>
              <a:rPr lang="en-GB" dirty="0">
                <a:solidFill>
                  <a:schemeClr val="accent2"/>
                </a:solidFill>
              </a:rPr>
              <a:t>Cost of conversion</a:t>
            </a:r>
          </a:p>
        </p:txBody>
      </p:sp>
    </p:spTree>
    <p:extLst>
      <p:ext uri="{BB962C8B-B14F-4D97-AF65-F5344CB8AC3E}">
        <p14:creationId xmlns:p14="http://schemas.microsoft.com/office/powerpoint/2010/main" val="419456266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8965" y="1335741"/>
            <a:ext cx="8246070" cy="5096146"/>
          </a:xfrm>
        </p:spPr>
        <p:txBody>
          <a:bodyPr>
            <a:normAutofit/>
          </a:bodyPr>
          <a:lstStyle/>
          <a:p>
            <a:pPr>
              <a:lnSpc>
                <a:spcPct val="120000"/>
              </a:lnSpc>
            </a:pPr>
            <a:r>
              <a:rPr lang="en-GB" sz="2100" b="0" i="0" u="none" strike="noStrike" baseline="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Value inventories at lower of: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GB" sz="2100" b="0" i="0" u="none" strike="noStrike" baseline="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Cost &amp; 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GB" sz="2100" b="0" i="0" u="none" strike="noStrike" baseline="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Net Realisable Value (NRV). </a:t>
            </a:r>
          </a:p>
          <a:p>
            <a:pPr>
              <a:lnSpc>
                <a:spcPct val="120000"/>
              </a:lnSpc>
            </a:pPr>
            <a:endParaRPr lang="en-GB" sz="2100" b="0" i="0" u="none" strike="noStrike" baseline="0" dirty="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20000"/>
              </a:lnSpc>
            </a:pPr>
            <a:r>
              <a:rPr lang="en-GB" sz="2100" b="0" i="0" u="none" strike="noStrike" baseline="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NRV is the estimated selling price, less estimated completion costs and the estimated selling costs</a:t>
            </a:r>
          </a:p>
          <a:p>
            <a:pPr>
              <a:lnSpc>
                <a:spcPct val="120000"/>
              </a:lnSpc>
            </a:pPr>
            <a:endParaRPr lang="en-GB" sz="2300" b="0" i="0" u="none" strike="noStrike" baseline="0" dirty="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20000"/>
              </a:lnSpc>
            </a:pPr>
            <a:endParaRPr lang="en-GB" sz="1600" b="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20000"/>
              </a:lnSpc>
            </a:pPr>
            <a:endParaRPr lang="en-GB" sz="1600" b="0" dirty="0">
              <a:solidFill>
                <a:srgbClr val="00B0F0"/>
              </a:solidFill>
            </a:endParaRP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8E911F50-4CDE-4DD3-BC05-D89903036E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322560" y="0"/>
            <a:ext cx="8246070" cy="1018032"/>
          </a:xfrm>
        </p:spPr>
        <p:txBody>
          <a:bodyPr/>
          <a:lstStyle/>
          <a:p>
            <a:r>
              <a:rPr lang="en-GB" dirty="0">
                <a:solidFill>
                  <a:schemeClr val="accent2"/>
                </a:solidFill>
              </a:rPr>
              <a:t>Subsequent measurement</a:t>
            </a:r>
          </a:p>
        </p:txBody>
      </p:sp>
    </p:spTree>
    <p:extLst>
      <p:ext uri="{BB962C8B-B14F-4D97-AF65-F5344CB8AC3E}">
        <p14:creationId xmlns:p14="http://schemas.microsoft.com/office/powerpoint/2010/main" val="1874285443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>
                <a:solidFill>
                  <a:schemeClr val="accent2"/>
                </a:solidFill>
              </a:rPr>
              <a:t>Operating items</a:t>
            </a:r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quarter" idx="13"/>
          </p:nvPr>
        </p:nvSpPr>
        <p:spPr>
          <a:xfrm>
            <a:off x="1480031" y="3251278"/>
            <a:ext cx="7118684" cy="540000"/>
          </a:xfrm>
        </p:spPr>
        <p:txBody>
          <a:bodyPr/>
          <a:lstStyle/>
          <a:p>
            <a:r>
              <a:rPr lang="en-GB" dirty="0"/>
              <a:t>Provisions, contingent liabilities &amp; contingent assets (IAS 37)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28772310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A93026A-D229-7646-BAA2-23BCD5D170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70391"/>
            <a:ext cx="7200001" cy="540000"/>
          </a:xfrm>
        </p:spPr>
        <p:txBody>
          <a:bodyPr/>
          <a:lstStyle/>
          <a:p>
            <a:r>
              <a:rPr lang="fr-FR" sz="3200" dirty="0">
                <a:solidFill>
                  <a:schemeClr val="accent2"/>
                </a:solidFill>
              </a:rPr>
              <a:t>Session 2:  Balance </a:t>
            </a:r>
            <a:r>
              <a:rPr lang="fr-FR" sz="3200" dirty="0" err="1">
                <a:solidFill>
                  <a:schemeClr val="accent2"/>
                </a:solidFill>
              </a:rPr>
              <a:t>sheet</a:t>
            </a:r>
            <a:endParaRPr lang="fr-FR" sz="3200" dirty="0">
              <a:solidFill>
                <a:schemeClr val="accent2"/>
              </a:solidFill>
            </a:endParaRP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65F230F6-36B8-4110-93B6-60431FA96E8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0" y="1400175"/>
            <a:ext cx="9144000" cy="4883179"/>
          </a:xfrm>
        </p:spPr>
        <p:txBody>
          <a:bodyPr/>
          <a:lstStyle/>
          <a:p>
            <a:r>
              <a:rPr lang="en-GB" sz="2000" b="0" dirty="0">
                <a:solidFill>
                  <a:schemeClr val="tx1"/>
                </a:solidFill>
              </a:rPr>
              <a:t>Introduction</a:t>
            </a:r>
          </a:p>
          <a:p>
            <a:r>
              <a:rPr lang="en-GB" sz="2000" b="0" dirty="0">
                <a:solidFill>
                  <a:schemeClr val="tx1"/>
                </a:solidFill>
              </a:rPr>
              <a:t>General measurement tools</a:t>
            </a:r>
          </a:p>
          <a:p>
            <a:r>
              <a:rPr lang="en-GB" sz="2000" b="0" dirty="0">
                <a:solidFill>
                  <a:schemeClr val="tx1"/>
                </a:solidFill>
              </a:rPr>
              <a:t>Investments / non-current assets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000" b="0" dirty="0">
                <a:solidFill>
                  <a:schemeClr val="tx1"/>
                </a:solidFill>
              </a:rPr>
              <a:t>Productive</a:t>
            </a:r>
          </a:p>
          <a:p>
            <a:r>
              <a:rPr lang="en-GB" sz="2000" b="0" dirty="0">
                <a:solidFill>
                  <a:schemeClr val="tx1"/>
                </a:solidFill>
              </a:rPr>
              <a:t>Operating</a:t>
            </a:r>
            <a:br>
              <a:rPr lang="en-GB" sz="2000" b="0" dirty="0">
                <a:solidFill>
                  <a:schemeClr val="tx1"/>
                </a:solidFill>
              </a:rPr>
            </a:br>
            <a:r>
              <a:rPr lang="en-GB" sz="2000" b="0" dirty="0">
                <a:solidFill>
                  <a:schemeClr val="tx1"/>
                </a:solidFill>
              </a:rPr>
              <a:t>Financing</a:t>
            </a:r>
          </a:p>
          <a:p>
            <a:endParaRPr lang="en-GB" sz="2000" b="0" dirty="0">
              <a:solidFill>
                <a:schemeClr val="tx1"/>
              </a:solidFill>
            </a:endParaRPr>
          </a:p>
          <a:p>
            <a:r>
              <a:rPr lang="en-GB" sz="2000" dirty="0">
                <a:solidFill>
                  <a:schemeClr val="tx1"/>
                </a:solidFill>
              </a:rPr>
              <a:t>Note: the categories are linked to the cash flow statement to make it easier for you to establish links</a:t>
            </a:r>
          </a:p>
        </p:txBody>
      </p:sp>
    </p:spTree>
    <p:extLst>
      <p:ext uri="{BB962C8B-B14F-4D97-AF65-F5344CB8AC3E}">
        <p14:creationId xmlns:p14="http://schemas.microsoft.com/office/powerpoint/2010/main" val="4112008428"/>
      </p:ext>
    </p:extLst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8965" y="1335741"/>
            <a:ext cx="8246070" cy="5096146"/>
          </a:xfrm>
        </p:spPr>
        <p:txBody>
          <a:bodyPr>
            <a:normAutofit/>
          </a:bodyPr>
          <a:lstStyle/>
          <a:p>
            <a:pPr lvl="0" algn="just">
              <a:lnSpc>
                <a:spcPct val="107000"/>
              </a:lnSpc>
            </a:pPr>
            <a:endParaRPr lang="en-US" sz="1800" b="0" dirty="0">
              <a:solidFill>
                <a:schemeClr val="tx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lvl="0" algn="just">
              <a:lnSpc>
                <a:spcPct val="107000"/>
              </a:lnSpc>
            </a:pPr>
            <a:r>
              <a:rPr lang="en-US" sz="1800" b="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Provisions can be used to smooth earnings &amp; EPS:</a:t>
            </a:r>
          </a:p>
          <a:p>
            <a:pPr marL="342900" lvl="0" indent="-342900" algn="just">
              <a:lnSpc>
                <a:spcPct val="107000"/>
              </a:lnSpc>
              <a:buFont typeface="Symbol" panose="05050102010706020507" pitchFamily="18" charset="2"/>
              <a:buChar char=""/>
            </a:pPr>
            <a:r>
              <a:rPr lang="en-US" sz="1800" b="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If results are very good for a year can decrease provisions &amp; release income in future years (when income perhaps is not as high)</a:t>
            </a:r>
            <a:endParaRPr lang="en-GB" sz="1800" b="0" dirty="0">
              <a:solidFill>
                <a:schemeClr val="tx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 algn="just">
              <a:lnSpc>
                <a:spcPct val="107000"/>
              </a:lnSpc>
              <a:buFont typeface="Symbol" panose="05050102010706020507" pitchFamily="18" charset="2"/>
              <a:buChar char=""/>
            </a:pPr>
            <a:r>
              <a:rPr lang="en-US" sz="1800" b="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In general, economic downturn companies can stash away provisions because investors judge bad performance less harshly</a:t>
            </a:r>
            <a:endParaRPr lang="en-GB" sz="1800" b="0" dirty="0">
              <a:solidFill>
                <a:schemeClr val="tx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0" algn="just">
              <a:lnSpc>
                <a:spcPct val="107000"/>
              </a:lnSpc>
            </a:pPr>
            <a:endParaRPr lang="en-US" sz="1800" b="0" dirty="0">
              <a:solidFill>
                <a:schemeClr val="tx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lvl="0" algn="just">
              <a:lnSpc>
                <a:spcPct val="107000"/>
              </a:lnSpc>
            </a:pPr>
            <a:r>
              <a:rPr lang="en-US" sz="1800" b="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To address potential misuse standard sets out</a:t>
            </a:r>
            <a:r>
              <a:rPr lang="en-GB" sz="1800" b="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recognition criteria &amp; measurement base</a:t>
            </a:r>
            <a:endParaRPr lang="en-GB" sz="1800" b="0" dirty="0">
              <a:solidFill>
                <a:schemeClr val="tx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20000"/>
              </a:lnSpc>
            </a:pPr>
            <a:endParaRPr lang="en-GB" sz="2300" b="0" i="0" u="none" strike="noStrike" baseline="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20000"/>
              </a:lnSpc>
            </a:pPr>
            <a:endParaRPr lang="en-GB" sz="1600" b="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20000"/>
              </a:lnSpc>
            </a:pPr>
            <a:endParaRPr lang="en-GB" sz="1600" b="0" dirty="0">
              <a:solidFill>
                <a:srgbClr val="00B0F0"/>
              </a:solidFill>
            </a:endParaRP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8E911F50-4CDE-4DD3-BC05-D89903036E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322560" y="0"/>
            <a:ext cx="8246070" cy="1018032"/>
          </a:xfrm>
        </p:spPr>
        <p:txBody>
          <a:bodyPr/>
          <a:lstStyle/>
          <a:p>
            <a:r>
              <a:rPr lang="en-GB" dirty="0">
                <a:solidFill>
                  <a:schemeClr val="accent2"/>
                </a:solidFill>
              </a:rPr>
              <a:t>Provisions</a:t>
            </a:r>
          </a:p>
        </p:txBody>
      </p:sp>
    </p:spTree>
    <p:extLst>
      <p:ext uri="{BB962C8B-B14F-4D97-AF65-F5344CB8AC3E}">
        <p14:creationId xmlns:p14="http://schemas.microsoft.com/office/powerpoint/2010/main" val="268525066"/>
      </p:ext>
    </p:extLst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8965" y="1335741"/>
            <a:ext cx="8246070" cy="5096146"/>
          </a:xfrm>
        </p:spPr>
        <p:txBody>
          <a:bodyPr>
            <a:normAutofit/>
          </a:bodyPr>
          <a:lstStyle/>
          <a:p>
            <a:pPr lvl="0" algn="just">
              <a:lnSpc>
                <a:spcPct val="107000"/>
              </a:lnSpc>
            </a:pPr>
            <a:endParaRPr lang="en-US" sz="1800" b="0" dirty="0">
              <a:solidFill>
                <a:schemeClr val="tx1"/>
              </a:solidFill>
              <a:effectLst/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algn="just">
              <a:lnSpc>
                <a:spcPct val="107000"/>
              </a:lnSpc>
              <a:spcAft>
                <a:spcPts val="800"/>
              </a:spcAft>
            </a:pPr>
            <a:r>
              <a:rPr lang="en-US" sz="1800" b="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Difference between provision and other liabilities:</a:t>
            </a:r>
            <a:endParaRPr lang="en-GB" sz="1800" b="0" dirty="0">
              <a:solidFill>
                <a:schemeClr val="tx1"/>
              </a:solidFill>
              <a:effectLst/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285750" indent="-285750" algn="just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sz="1800" b="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Provision - liability if uncertain timing or amount</a:t>
            </a:r>
            <a:endParaRPr lang="en-GB" sz="1800" b="0" dirty="0">
              <a:solidFill>
                <a:schemeClr val="tx1"/>
              </a:solidFill>
              <a:effectLst/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285750" indent="-285750" algn="just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sz="1800" b="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Key – existence of UNCERTAINTY</a:t>
            </a:r>
            <a:endParaRPr lang="en-GB" sz="1800" b="0" dirty="0">
              <a:solidFill>
                <a:schemeClr val="tx1"/>
              </a:solidFill>
              <a:effectLst/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>
              <a:lnSpc>
                <a:spcPct val="120000"/>
              </a:lnSpc>
            </a:pPr>
            <a:endParaRPr lang="en-GB" sz="2300" i="0" u="none" strike="noStrike" baseline="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20000"/>
              </a:lnSpc>
            </a:pPr>
            <a:endParaRPr lang="en-GB" sz="1600" b="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20000"/>
              </a:lnSpc>
            </a:pPr>
            <a:endParaRPr lang="en-GB" sz="1600" b="0" dirty="0">
              <a:solidFill>
                <a:srgbClr val="00B0F0"/>
              </a:solidFill>
            </a:endParaRP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8E911F50-4CDE-4DD3-BC05-D89903036E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322560" y="0"/>
            <a:ext cx="8246070" cy="1018032"/>
          </a:xfrm>
        </p:spPr>
        <p:txBody>
          <a:bodyPr/>
          <a:lstStyle/>
          <a:p>
            <a:r>
              <a:rPr lang="en-GB" dirty="0">
                <a:solidFill>
                  <a:schemeClr val="accent2"/>
                </a:solidFill>
              </a:rPr>
              <a:t>Provision vs liability</a:t>
            </a:r>
          </a:p>
        </p:txBody>
      </p:sp>
    </p:spTree>
    <p:extLst>
      <p:ext uri="{BB962C8B-B14F-4D97-AF65-F5344CB8AC3E}">
        <p14:creationId xmlns:p14="http://schemas.microsoft.com/office/powerpoint/2010/main" val="2572649628"/>
      </p:ext>
    </p:extLst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8965" y="1335741"/>
            <a:ext cx="8246070" cy="5096146"/>
          </a:xfrm>
        </p:spPr>
        <p:txBody>
          <a:bodyPr>
            <a:normAutofit/>
          </a:bodyPr>
          <a:lstStyle/>
          <a:p>
            <a:pPr algn="just">
              <a:lnSpc>
                <a:spcPct val="107000"/>
              </a:lnSpc>
              <a:spcAft>
                <a:spcPts val="800"/>
              </a:spcAft>
            </a:pPr>
            <a:r>
              <a:rPr lang="en-US" sz="1800" b="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</a:t>
            </a:r>
            <a:r>
              <a:rPr lang="en-US" sz="1800" b="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ccounted for in much the same way </a:t>
            </a:r>
          </a:p>
          <a:p>
            <a:pPr algn="just">
              <a:lnSpc>
                <a:spcPct val="107000"/>
              </a:lnSpc>
              <a:spcAft>
                <a:spcPts val="800"/>
              </a:spcAft>
            </a:pPr>
            <a:endParaRPr lang="en-US" sz="1800" b="0" dirty="0">
              <a:solidFill>
                <a:schemeClr val="tx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algn="just">
              <a:lnSpc>
                <a:spcPct val="107000"/>
              </a:lnSpc>
              <a:spcAft>
                <a:spcPts val="800"/>
              </a:spcAft>
            </a:pPr>
            <a:r>
              <a:rPr lang="en-US" sz="1800" b="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But provisions have greater disclosure requirements</a:t>
            </a:r>
          </a:p>
          <a:p>
            <a:pPr algn="just">
              <a:lnSpc>
                <a:spcPct val="107000"/>
              </a:lnSpc>
              <a:spcAft>
                <a:spcPts val="800"/>
              </a:spcAft>
            </a:pPr>
            <a:endParaRPr lang="en-US" sz="1800" b="0" dirty="0">
              <a:solidFill>
                <a:schemeClr val="tx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algn="just">
              <a:lnSpc>
                <a:spcPct val="107000"/>
              </a:lnSpc>
              <a:spcAft>
                <a:spcPts val="800"/>
              </a:spcAft>
            </a:pPr>
            <a:r>
              <a:rPr lang="en-US" sz="1800" b="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Key difference = level of uncertainty</a:t>
            </a:r>
          </a:p>
          <a:p>
            <a:pPr algn="just">
              <a:lnSpc>
                <a:spcPct val="107000"/>
              </a:lnSpc>
              <a:spcAft>
                <a:spcPts val="800"/>
              </a:spcAft>
            </a:pPr>
            <a:endParaRPr lang="en-GB" sz="1800" b="0" dirty="0">
              <a:solidFill>
                <a:schemeClr val="tx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800"/>
              </a:spcAft>
            </a:pPr>
            <a:r>
              <a:rPr lang="en-US" sz="1800" b="0" dirty="0">
                <a:solidFill>
                  <a:srgbClr val="0070C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Accrual arises where company received goods or services  without paying for them</a:t>
            </a:r>
          </a:p>
          <a:p>
            <a:pPr marL="285750" indent="-285750" algn="just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sz="1800" b="0" dirty="0">
                <a:solidFill>
                  <a:srgbClr val="0070C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i.e. EDF – you know you’ve used electricity for a month</a:t>
            </a:r>
          </a:p>
          <a:p>
            <a:pPr marL="285750" indent="-285750" algn="just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sz="1800" b="0" dirty="0">
                <a:solidFill>
                  <a:srgbClr val="0070C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But haven’t received invoice so don’t know actual price</a:t>
            </a:r>
          </a:p>
          <a:p>
            <a:pPr marL="285750" indent="-285750" algn="just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sz="1800" b="0" dirty="0">
                <a:solidFill>
                  <a:srgbClr val="0070C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Relatively low level of uncertainty about price</a:t>
            </a:r>
          </a:p>
          <a:p>
            <a:pPr marL="285750" indent="-285750" algn="just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sz="1800" b="0" dirty="0">
                <a:solidFill>
                  <a:srgbClr val="0070C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Does not warrant a provision</a:t>
            </a:r>
          </a:p>
          <a:p>
            <a:pPr>
              <a:lnSpc>
                <a:spcPct val="120000"/>
              </a:lnSpc>
            </a:pPr>
            <a:endParaRPr lang="en-GB" sz="1600" b="0" dirty="0">
              <a:solidFill>
                <a:srgbClr val="00B0F0"/>
              </a:solidFill>
            </a:endParaRP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8E911F50-4CDE-4DD3-BC05-D89903036E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322560" y="0"/>
            <a:ext cx="8246070" cy="1018032"/>
          </a:xfrm>
        </p:spPr>
        <p:txBody>
          <a:bodyPr/>
          <a:lstStyle/>
          <a:p>
            <a:r>
              <a:rPr lang="en-GB" dirty="0">
                <a:solidFill>
                  <a:schemeClr val="accent2"/>
                </a:solidFill>
              </a:rPr>
              <a:t>Provision vs accrual</a:t>
            </a:r>
          </a:p>
        </p:txBody>
      </p:sp>
    </p:spTree>
    <p:extLst>
      <p:ext uri="{BB962C8B-B14F-4D97-AF65-F5344CB8AC3E}">
        <p14:creationId xmlns:p14="http://schemas.microsoft.com/office/powerpoint/2010/main" val="3109756436"/>
      </p:ext>
    </p:extLst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8965" y="1335741"/>
            <a:ext cx="8246070" cy="5096146"/>
          </a:xfrm>
        </p:spPr>
        <p:txBody>
          <a:bodyPr>
            <a:normAutofit/>
          </a:bodyPr>
          <a:lstStyle/>
          <a:p>
            <a:pPr algn="just">
              <a:lnSpc>
                <a:spcPct val="107000"/>
              </a:lnSpc>
              <a:spcAft>
                <a:spcPts val="800"/>
              </a:spcAft>
            </a:pPr>
            <a:endParaRPr lang="en-US" sz="1800" b="0" dirty="0">
              <a:solidFill>
                <a:schemeClr val="tx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algn="just">
              <a:lnSpc>
                <a:spcPct val="107000"/>
              </a:lnSpc>
              <a:spcAft>
                <a:spcPts val="800"/>
              </a:spcAft>
            </a:pPr>
            <a:r>
              <a:rPr lang="en-US" sz="1800" b="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IAS37 does not apply to contra accounts i.e.</a:t>
            </a:r>
          </a:p>
          <a:p>
            <a:pPr marL="285750" indent="-285750" algn="just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sz="1800" b="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Accumulated depreciation</a:t>
            </a:r>
          </a:p>
          <a:p>
            <a:pPr marL="285750" indent="-285750" algn="just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sz="1800" b="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Allowance for doubtful debt (even called “provision” for doubtful debt)</a:t>
            </a:r>
          </a:p>
          <a:p>
            <a:pPr marL="285750" indent="-285750" algn="just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endParaRPr lang="en-US" sz="1800" b="0" dirty="0">
              <a:solidFill>
                <a:schemeClr val="tx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algn="just">
              <a:lnSpc>
                <a:spcPct val="107000"/>
              </a:lnSpc>
              <a:spcAft>
                <a:spcPts val="800"/>
              </a:spcAft>
            </a:pPr>
            <a:r>
              <a:rPr lang="en-US" sz="1800" b="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Contra accounts:</a:t>
            </a:r>
          </a:p>
          <a:p>
            <a:pPr marL="285750" indent="-285750" algn="just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sz="1800" b="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Are associated with a specific account &amp; reflect a write down or reduction</a:t>
            </a:r>
          </a:p>
          <a:p>
            <a:pPr marL="285750" indent="-285750" algn="just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sz="1800" b="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While maintaining the original value of an asset account (i.e. PPE cost, Accounts Receivable)</a:t>
            </a:r>
          </a:p>
          <a:p>
            <a:pPr algn="just">
              <a:lnSpc>
                <a:spcPct val="107000"/>
              </a:lnSpc>
              <a:spcAft>
                <a:spcPts val="800"/>
              </a:spcAft>
            </a:pPr>
            <a:endParaRPr lang="en-US" sz="1800" b="0" dirty="0">
              <a:solidFill>
                <a:schemeClr val="tx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>
              <a:lnSpc>
                <a:spcPct val="120000"/>
              </a:lnSpc>
            </a:pPr>
            <a:endParaRPr lang="en-GB" sz="1600" b="0" dirty="0">
              <a:solidFill>
                <a:srgbClr val="00B0F0"/>
              </a:solidFill>
            </a:endParaRP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8E911F50-4CDE-4DD3-BC05-D89903036E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322560" y="0"/>
            <a:ext cx="8246070" cy="1018032"/>
          </a:xfrm>
        </p:spPr>
        <p:txBody>
          <a:bodyPr/>
          <a:lstStyle/>
          <a:p>
            <a:r>
              <a:rPr lang="en-GB" dirty="0">
                <a:solidFill>
                  <a:schemeClr val="accent2"/>
                </a:solidFill>
              </a:rPr>
              <a:t>Provision vs contra accounts</a:t>
            </a:r>
          </a:p>
        </p:txBody>
      </p:sp>
    </p:spTree>
    <p:extLst>
      <p:ext uri="{BB962C8B-B14F-4D97-AF65-F5344CB8AC3E}">
        <p14:creationId xmlns:p14="http://schemas.microsoft.com/office/powerpoint/2010/main" val="2580210741"/>
      </p:ext>
    </p:extLst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8965" y="1335741"/>
            <a:ext cx="8246070" cy="5096146"/>
          </a:xfrm>
        </p:spPr>
        <p:txBody>
          <a:bodyPr>
            <a:normAutofit/>
          </a:bodyPr>
          <a:lstStyle/>
          <a:p>
            <a:pPr algn="just">
              <a:lnSpc>
                <a:spcPct val="107000"/>
              </a:lnSpc>
              <a:spcAft>
                <a:spcPts val="800"/>
              </a:spcAft>
            </a:pPr>
            <a:r>
              <a:rPr lang="en-US" sz="1800" b="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A provision should be recognized when:</a:t>
            </a:r>
          </a:p>
          <a:p>
            <a:pPr algn="just">
              <a:lnSpc>
                <a:spcPct val="107000"/>
              </a:lnSpc>
              <a:spcAft>
                <a:spcPts val="800"/>
              </a:spcAft>
            </a:pPr>
            <a:endParaRPr lang="en-GB" sz="1800" b="0" dirty="0">
              <a:solidFill>
                <a:schemeClr val="tx1"/>
              </a:solidFill>
              <a:effectLst/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342900" lvl="0" indent="-342900" algn="just">
              <a:lnSpc>
                <a:spcPct val="107000"/>
              </a:lnSpc>
              <a:buFont typeface="+mj-lt"/>
              <a:buAutoNum type="arabicPeriod"/>
            </a:pPr>
            <a:r>
              <a:rPr lang="en-US" sz="1800" b="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Reporting entity has a present obligation (</a:t>
            </a:r>
            <a:r>
              <a:rPr lang="en-US" sz="1800" b="0" dirty="0">
                <a:solidFill>
                  <a:srgbClr val="0070C0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legal or constructive</a:t>
            </a:r>
            <a:r>
              <a:rPr lang="en-US" sz="1800" b="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) as a result of a past event</a:t>
            </a:r>
          </a:p>
          <a:p>
            <a:pPr marL="342900" lvl="0" indent="-342900" algn="just">
              <a:lnSpc>
                <a:spcPct val="107000"/>
              </a:lnSpc>
              <a:buFont typeface="+mj-lt"/>
              <a:buAutoNum type="arabicPeriod"/>
            </a:pPr>
            <a:endParaRPr lang="en-GB" sz="1800" b="0" dirty="0">
              <a:solidFill>
                <a:schemeClr val="tx1"/>
              </a:solidFill>
              <a:effectLst/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342900" lvl="0" indent="-342900" algn="just">
              <a:lnSpc>
                <a:spcPct val="107000"/>
              </a:lnSpc>
              <a:buFont typeface="+mj-lt"/>
              <a:buAutoNum type="arabicPeriod"/>
            </a:pPr>
            <a:r>
              <a:rPr lang="en-US" sz="1800" b="0" dirty="0">
                <a:solidFill>
                  <a:srgbClr val="0070C0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Probable outflow </a:t>
            </a:r>
            <a:r>
              <a:rPr lang="en-US" sz="1800" b="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of resources embodying economic benefits will be required to settle obligation</a:t>
            </a:r>
          </a:p>
          <a:p>
            <a:pPr marL="342900" lvl="0" indent="-342900" algn="just">
              <a:lnSpc>
                <a:spcPct val="107000"/>
              </a:lnSpc>
              <a:buFont typeface="+mj-lt"/>
              <a:buAutoNum type="arabicPeriod"/>
            </a:pPr>
            <a:endParaRPr lang="en-GB" sz="1800" b="0" dirty="0">
              <a:solidFill>
                <a:schemeClr val="tx1"/>
              </a:solidFill>
              <a:effectLst/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342900" lvl="0" indent="-342900" algn="just">
              <a:lnSpc>
                <a:spcPct val="107000"/>
              </a:lnSpc>
              <a:spcAft>
                <a:spcPts val="800"/>
              </a:spcAft>
              <a:buFont typeface="+mj-lt"/>
              <a:buAutoNum type="arabicPeriod"/>
            </a:pPr>
            <a:r>
              <a:rPr lang="en-US" sz="1800" b="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A </a:t>
            </a:r>
            <a:r>
              <a:rPr lang="en-US" sz="1800" b="0" dirty="0">
                <a:solidFill>
                  <a:srgbClr val="0070C0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reliable estimate </a:t>
            </a:r>
            <a:r>
              <a:rPr lang="en-US" sz="1800" b="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of amount can be made</a:t>
            </a:r>
          </a:p>
          <a:p>
            <a:pPr marL="342900" lvl="0" indent="-342900" algn="just">
              <a:lnSpc>
                <a:spcPct val="107000"/>
              </a:lnSpc>
              <a:spcAft>
                <a:spcPts val="800"/>
              </a:spcAft>
              <a:buFont typeface="+mj-lt"/>
              <a:buAutoNum type="arabicPeriod"/>
            </a:pPr>
            <a:endParaRPr lang="en-US" sz="1800" b="0" dirty="0">
              <a:solidFill>
                <a:schemeClr val="tx1"/>
              </a:solidFill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lvl="0" algn="just">
              <a:lnSpc>
                <a:spcPct val="107000"/>
              </a:lnSpc>
              <a:spcAft>
                <a:spcPts val="800"/>
              </a:spcAft>
            </a:pPr>
            <a:endParaRPr lang="en-GB" sz="1800" b="0" dirty="0">
              <a:solidFill>
                <a:schemeClr val="tx1"/>
              </a:solidFill>
              <a:effectLst/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algn="just">
              <a:lnSpc>
                <a:spcPct val="107000"/>
              </a:lnSpc>
              <a:spcAft>
                <a:spcPts val="800"/>
              </a:spcAft>
            </a:pPr>
            <a:endParaRPr lang="en-US" sz="1800" b="0" dirty="0">
              <a:solidFill>
                <a:schemeClr val="tx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>
              <a:lnSpc>
                <a:spcPct val="120000"/>
              </a:lnSpc>
            </a:pPr>
            <a:endParaRPr lang="en-GB" sz="1600" b="0" dirty="0">
              <a:solidFill>
                <a:srgbClr val="00B0F0"/>
              </a:solidFill>
            </a:endParaRP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8E911F50-4CDE-4DD3-BC05-D89903036E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304630" y="0"/>
            <a:ext cx="8246070" cy="1018032"/>
          </a:xfrm>
        </p:spPr>
        <p:txBody>
          <a:bodyPr/>
          <a:lstStyle/>
          <a:p>
            <a:r>
              <a:rPr lang="en-GB" dirty="0">
                <a:solidFill>
                  <a:schemeClr val="accent2"/>
                </a:solidFill>
              </a:rPr>
              <a:t>Recognition of provision</a:t>
            </a:r>
          </a:p>
        </p:txBody>
      </p:sp>
    </p:spTree>
    <p:extLst>
      <p:ext uri="{BB962C8B-B14F-4D97-AF65-F5344CB8AC3E}">
        <p14:creationId xmlns:p14="http://schemas.microsoft.com/office/powerpoint/2010/main" val="3203188909"/>
      </p:ext>
    </p:extLst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8965" y="1335741"/>
            <a:ext cx="8246070" cy="5096146"/>
          </a:xfrm>
        </p:spPr>
        <p:txBody>
          <a:bodyPr>
            <a:normAutofit/>
          </a:bodyPr>
          <a:lstStyle/>
          <a:p>
            <a:pPr algn="just">
              <a:lnSpc>
                <a:spcPct val="107000"/>
              </a:lnSpc>
              <a:spcAft>
                <a:spcPts val="800"/>
              </a:spcAft>
            </a:pPr>
            <a:endParaRPr lang="en-US" sz="1800" dirty="0">
              <a:solidFill>
                <a:schemeClr val="tx1"/>
              </a:solidFill>
              <a:effectLst/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algn="just">
              <a:lnSpc>
                <a:spcPct val="107000"/>
              </a:lnSpc>
              <a:spcAft>
                <a:spcPts val="800"/>
              </a:spcAft>
            </a:pPr>
            <a:r>
              <a:rPr lang="en-US" sz="1800" b="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Must exist be as a result of past event</a:t>
            </a:r>
          </a:p>
          <a:p>
            <a:pPr algn="just">
              <a:lnSpc>
                <a:spcPct val="107000"/>
              </a:lnSpc>
              <a:spcAft>
                <a:spcPts val="800"/>
              </a:spcAft>
            </a:pPr>
            <a:endParaRPr lang="en-GB" sz="1800" b="0" dirty="0">
              <a:solidFill>
                <a:schemeClr val="tx1"/>
              </a:solidFill>
              <a:effectLst/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algn="just">
              <a:lnSpc>
                <a:spcPct val="107000"/>
              </a:lnSpc>
              <a:spcAft>
                <a:spcPts val="800"/>
              </a:spcAft>
            </a:pPr>
            <a:r>
              <a:rPr lang="en-US" sz="1800" b="0" dirty="0">
                <a:solidFill>
                  <a:schemeClr val="tx1"/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But f</a:t>
            </a:r>
            <a:r>
              <a:rPr lang="en-US" sz="1800" b="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ails one of the </a:t>
            </a:r>
            <a:r>
              <a:rPr lang="en-GB" sz="1800" b="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3 tests for a provision</a:t>
            </a:r>
          </a:p>
          <a:p>
            <a:pPr algn="just">
              <a:lnSpc>
                <a:spcPct val="107000"/>
              </a:lnSpc>
              <a:spcAft>
                <a:spcPts val="800"/>
              </a:spcAft>
            </a:pPr>
            <a:endParaRPr lang="en-GB" sz="1800" b="0" dirty="0">
              <a:solidFill>
                <a:schemeClr val="tx1"/>
              </a:solidFill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algn="just">
              <a:lnSpc>
                <a:spcPct val="107000"/>
              </a:lnSpc>
              <a:spcAft>
                <a:spcPts val="800"/>
              </a:spcAft>
            </a:pPr>
            <a:r>
              <a:rPr lang="en-GB" sz="1800" b="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Is only </a:t>
            </a:r>
            <a:r>
              <a:rPr lang="en-GB" sz="1800" b="0" dirty="0">
                <a:solidFill>
                  <a:schemeClr val="tx1"/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disclosed in the Notes to the financial statements</a:t>
            </a:r>
          </a:p>
          <a:p>
            <a:pPr marL="285750" indent="-285750" algn="just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GB" sz="1800" b="0" dirty="0">
                <a:solidFill>
                  <a:srgbClr val="00B0F0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Another reason why Notes are such an important source of info</a:t>
            </a:r>
          </a:p>
          <a:p>
            <a:pPr algn="just">
              <a:lnSpc>
                <a:spcPct val="107000"/>
              </a:lnSpc>
              <a:spcAft>
                <a:spcPts val="800"/>
              </a:spcAft>
            </a:pPr>
            <a:endParaRPr lang="en-GB" sz="1800" b="0" dirty="0">
              <a:solidFill>
                <a:schemeClr val="tx1"/>
              </a:solidFill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algn="just">
              <a:lnSpc>
                <a:spcPct val="107000"/>
              </a:lnSpc>
              <a:spcAft>
                <a:spcPts val="800"/>
              </a:spcAft>
            </a:pPr>
            <a:endParaRPr lang="en-GB" sz="1800" b="0" dirty="0">
              <a:solidFill>
                <a:schemeClr val="tx1"/>
              </a:solidFill>
              <a:effectLst/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algn="just">
              <a:lnSpc>
                <a:spcPct val="107000"/>
              </a:lnSpc>
              <a:spcAft>
                <a:spcPts val="800"/>
              </a:spcAft>
            </a:pPr>
            <a:endParaRPr lang="en-US" sz="1800" dirty="0">
              <a:solidFill>
                <a:schemeClr val="tx1"/>
              </a:solidFill>
              <a:effectLst/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>
              <a:lnSpc>
                <a:spcPct val="120000"/>
              </a:lnSpc>
            </a:pPr>
            <a:endParaRPr lang="en-GB" sz="1600" b="0" dirty="0">
              <a:solidFill>
                <a:srgbClr val="00B0F0"/>
              </a:solidFill>
            </a:endParaRP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8E911F50-4CDE-4DD3-BC05-D89903036E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304630" y="0"/>
            <a:ext cx="8246070" cy="1018032"/>
          </a:xfrm>
        </p:spPr>
        <p:txBody>
          <a:bodyPr/>
          <a:lstStyle/>
          <a:p>
            <a:r>
              <a:rPr lang="en-GB" dirty="0">
                <a:solidFill>
                  <a:schemeClr val="accent2"/>
                </a:solidFill>
              </a:rPr>
              <a:t>Contingent liability</a:t>
            </a:r>
          </a:p>
        </p:txBody>
      </p:sp>
    </p:spTree>
    <p:extLst>
      <p:ext uri="{BB962C8B-B14F-4D97-AF65-F5344CB8AC3E}">
        <p14:creationId xmlns:p14="http://schemas.microsoft.com/office/powerpoint/2010/main" val="2854123444"/>
      </p:ext>
    </p:extLst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8965" y="1335741"/>
            <a:ext cx="8246070" cy="5096146"/>
          </a:xfrm>
        </p:spPr>
        <p:txBody>
          <a:bodyPr>
            <a:normAutofit/>
          </a:bodyPr>
          <a:lstStyle/>
          <a:p>
            <a:pPr algn="just">
              <a:lnSpc>
                <a:spcPct val="107000"/>
              </a:lnSpc>
              <a:spcAft>
                <a:spcPts val="800"/>
              </a:spcAft>
            </a:pPr>
            <a:r>
              <a:rPr lang="en-US" sz="1800" b="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A contingent asset is:</a:t>
            </a:r>
          </a:p>
          <a:p>
            <a:pPr marL="285750" indent="-285750" algn="just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sz="1800" b="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possible asset</a:t>
            </a:r>
            <a:endParaRPr lang="en-GB" sz="1800" b="0" dirty="0">
              <a:solidFill>
                <a:schemeClr val="tx1"/>
              </a:solidFill>
              <a:effectLst/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285750" indent="-285750" algn="just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sz="1800" b="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arises from past event </a:t>
            </a:r>
            <a:endParaRPr lang="en-GB" sz="1800" b="0" dirty="0">
              <a:solidFill>
                <a:schemeClr val="tx1"/>
              </a:solidFill>
              <a:effectLst/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285750" indent="-285750" algn="just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sz="1800" b="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existence will be confirmed by occurrence / nonoccurrence of one or more uncertain future events not wholly in control of the entity</a:t>
            </a:r>
          </a:p>
          <a:p>
            <a:pPr marL="285750" indent="-285750" algn="just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endParaRPr lang="en-US" sz="1800" b="0" dirty="0">
              <a:solidFill>
                <a:schemeClr val="tx1"/>
              </a:solidFill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algn="just">
              <a:lnSpc>
                <a:spcPct val="107000"/>
              </a:lnSpc>
              <a:spcAft>
                <a:spcPts val="800"/>
              </a:spcAft>
            </a:pPr>
            <a:endParaRPr lang="en-GB" sz="1800" b="0" dirty="0">
              <a:solidFill>
                <a:schemeClr val="tx1"/>
              </a:solidFill>
              <a:effectLst/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algn="just">
              <a:lnSpc>
                <a:spcPct val="107000"/>
              </a:lnSpc>
              <a:spcAft>
                <a:spcPts val="800"/>
              </a:spcAft>
            </a:pPr>
            <a:r>
              <a:rPr lang="en-US" sz="1800" b="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Never recognized in the financial statements! </a:t>
            </a:r>
          </a:p>
          <a:p>
            <a:pPr algn="just">
              <a:lnSpc>
                <a:spcPct val="107000"/>
              </a:lnSpc>
              <a:spcAft>
                <a:spcPts val="800"/>
              </a:spcAft>
            </a:pPr>
            <a:endParaRPr lang="en-US" sz="1800" b="0" dirty="0">
              <a:solidFill>
                <a:schemeClr val="tx1"/>
              </a:solidFill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algn="just">
              <a:lnSpc>
                <a:spcPct val="107000"/>
              </a:lnSpc>
              <a:spcAft>
                <a:spcPts val="800"/>
              </a:spcAft>
            </a:pPr>
            <a:r>
              <a:rPr lang="en-US" sz="1800" b="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Only disclosed when economic inflow is </a:t>
            </a:r>
            <a:r>
              <a:rPr lang="en-US" sz="1800" b="0" dirty="0">
                <a:solidFill>
                  <a:srgbClr val="00B0F0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probable</a:t>
            </a:r>
            <a:r>
              <a:rPr lang="en-US" sz="1800" b="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GB" sz="1800" b="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!</a:t>
            </a:r>
          </a:p>
          <a:p>
            <a:pPr algn="just">
              <a:lnSpc>
                <a:spcPct val="107000"/>
              </a:lnSpc>
              <a:spcAft>
                <a:spcPts val="800"/>
              </a:spcAft>
            </a:pPr>
            <a:endParaRPr lang="en-GB" sz="1800" b="0" dirty="0">
              <a:solidFill>
                <a:schemeClr val="tx1"/>
              </a:solidFill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algn="just">
              <a:lnSpc>
                <a:spcPct val="107000"/>
              </a:lnSpc>
              <a:spcAft>
                <a:spcPts val="800"/>
              </a:spcAft>
            </a:pPr>
            <a:endParaRPr lang="en-GB" sz="1800" b="0" dirty="0">
              <a:solidFill>
                <a:schemeClr val="tx1"/>
              </a:solidFill>
              <a:effectLst/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algn="just">
              <a:lnSpc>
                <a:spcPct val="107000"/>
              </a:lnSpc>
              <a:spcAft>
                <a:spcPts val="800"/>
              </a:spcAft>
            </a:pPr>
            <a:endParaRPr lang="en-US" sz="1800" b="0" dirty="0">
              <a:solidFill>
                <a:schemeClr val="tx1"/>
              </a:solidFill>
              <a:effectLst/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>
              <a:lnSpc>
                <a:spcPct val="120000"/>
              </a:lnSpc>
            </a:pPr>
            <a:endParaRPr lang="en-GB" sz="1600" b="0" dirty="0">
              <a:solidFill>
                <a:srgbClr val="00B0F0"/>
              </a:solidFill>
            </a:endParaRP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8E911F50-4CDE-4DD3-BC05-D89903036E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304630" y="0"/>
            <a:ext cx="8246070" cy="1018032"/>
          </a:xfrm>
        </p:spPr>
        <p:txBody>
          <a:bodyPr/>
          <a:lstStyle/>
          <a:p>
            <a:r>
              <a:rPr lang="en-GB" dirty="0">
                <a:solidFill>
                  <a:schemeClr val="accent2"/>
                </a:solidFill>
              </a:rPr>
              <a:t>Contingent asset</a:t>
            </a:r>
          </a:p>
        </p:txBody>
      </p:sp>
    </p:spTree>
    <p:extLst>
      <p:ext uri="{BB962C8B-B14F-4D97-AF65-F5344CB8AC3E}">
        <p14:creationId xmlns:p14="http://schemas.microsoft.com/office/powerpoint/2010/main" val="2140419724"/>
      </p:ext>
    </p:extLst>
  </p:cSld>
  <p:clrMapOvr>
    <a:masterClrMapping/>
  </p:clrMapOvr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8965" y="1335741"/>
            <a:ext cx="8246070" cy="5096146"/>
          </a:xfrm>
        </p:spPr>
        <p:txBody>
          <a:bodyPr>
            <a:normAutofit/>
          </a:bodyPr>
          <a:lstStyle/>
          <a:p>
            <a:pPr lvl="0" algn="just">
              <a:lnSpc>
                <a:spcPct val="107000"/>
              </a:lnSpc>
            </a:pPr>
            <a:r>
              <a:rPr lang="en-US" sz="1800" b="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Use </a:t>
            </a:r>
            <a:r>
              <a:rPr lang="en-US" sz="1800" b="0" dirty="0">
                <a:solidFill>
                  <a:srgbClr val="0070C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best estimate</a:t>
            </a:r>
            <a:r>
              <a:rPr lang="en-US" sz="1800" b="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of expenditure required to settle present obligation at balance sheet date [considerable amount of judgement required]</a:t>
            </a:r>
            <a:endParaRPr lang="en-GB" sz="1800" b="0" dirty="0">
              <a:solidFill>
                <a:schemeClr val="tx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0" algn="just">
              <a:lnSpc>
                <a:spcPct val="107000"/>
              </a:lnSpc>
              <a:spcAft>
                <a:spcPts val="800"/>
              </a:spcAft>
            </a:pPr>
            <a:r>
              <a:rPr lang="en-US" sz="1800" b="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Should be measured at present value where time value of money will have a material effect</a:t>
            </a:r>
          </a:p>
          <a:p>
            <a:pPr lvl="0" algn="just">
              <a:lnSpc>
                <a:spcPct val="107000"/>
              </a:lnSpc>
              <a:spcAft>
                <a:spcPts val="800"/>
              </a:spcAft>
            </a:pPr>
            <a:endParaRPr lang="en-GB" sz="1800" b="0" dirty="0">
              <a:solidFill>
                <a:schemeClr val="tx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800"/>
              </a:spcAft>
            </a:pPr>
            <a:r>
              <a:rPr lang="en-US" sz="1800" dirty="0">
                <a:solidFill>
                  <a:schemeClr val="accent2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Changes in provision:</a:t>
            </a:r>
            <a:endParaRPr lang="en-GB" sz="1800" dirty="0">
              <a:solidFill>
                <a:schemeClr val="accent2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 algn="just">
              <a:lnSpc>
                <a:spcPct val="107000"/>
              </a:lnSpc>
              <a:buFont typeface="Symbol" panose="05050102010706020507" pitchFamily="18" charset="2"/>
              <a:buChar char=""/>
            </a:pPr>
            <a:r>
              <a:rPr lang="en-US" sz="1800" b="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Provision should be reviewed at each balance sheet date &amp; adjusted to reflect latest </a:t>
            </a:r>
            <a:r>
              <a:rPr lang="en-US" sz="1800" b="0" dirty="0">
                <a:solidFill>
                  <a:srgbClr val="00B0F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best estimate</a:t>
            </a:r>
            <a:endParaRPr lang="en-GB" sz="1800" b="0" dirty="0">
              <a:solidFill>
                <a:srgbClr val="00B0F0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 algn="just">
              <a:lnSpc>
                <a:spcPct val="107000"/>
              </a:lnSpc>
              <a:spcAft>
                <a:spcPts val="800"/>
              </a:spcAft>
              <a:buFont typeface="Symbol" panose="05050102010706020507" pitchFamily="18" charset="2"/>
              <a:buChar char=""/>
            </a:pPr>
            <a:r>
              <a:rPr lang="en-US" sz="1800" b="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If provision no longer necessary </a:t>
            </a:r>
            <a:r>
              <a:rPr lang="en-US" sz="1800" b="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 </a:t>
            </a:r>
            <a:r>
              <a:rPr lang="en-US" sz="1800" b="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reverse immediately</a:t>
            </a:r>
            <a:endParaRPr lang="en-GB" sz="1800" b="0" dirty="0">
              <a:solidFill>
                <a:schemeClr val="tx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800"/>
              </a:spcAft>
            </a:pPr>
            <a:endParaRPr lang="en-GB" sz="1800" b="0" dirty="0">
              <a:solidFill>
                <a:schemeClr val="tx1"/>
              </a:solidFill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algn="just">
              <a:lnSpc>
                <a:spcPct val="107000"/>
              </a:lnSpc>
              <a:spcAft>
                <a:spcPts val="800"/>
              </a:spcAft>
            </a:pPr>
            <a:endParaRPr lang="en-GB" sz="1800" b="0" dirty="0">
              <a:solidFill>
                <a:schemeClr val="tx1"/>
              </a:solidFill>
              <a:effectLst/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algn="just">
              <a:lnSpc>
                <a:spcPct val="107000"/>
              </a:lnSpc>
              <a:spcAft>
                <a:spcPts val="800"/>
              </a:spcAft>
            </a:pPr>
            <a:endParaRPr lang="en-US" sz="1800" b="0" dirty="0">
              <a:solidFill>
                <a:schemeClr val="tx1"/>
              </a:solidFill>
              <a:effectLst/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>
              <a:lnSpc>
                <a:spcPct val="120000"/>
              </a:lnSpc>
            </a:pPr>
            <a:endParaRPr lang="en-GB" sz="1600" b="0" dirty="0">
              <a:solidFill>
                <a:srgbClr val="00B0F0"/>
              </a:solidFill>
            </a:endParaRP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8E911F50-4CDE-4DD3-BC05-D89903036E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304630" y="0"/>
            <a:ext cx="8246070" cy="1018032"/>
          </a:xfrm>
        </p:spPr>
        <p:txBody>
          <a:bodyPr/>
          <a:lstStyle/>
          <a:p>
            <a:r>
              <a:rPr lang="en-GB" dirty="0">
                <a:solidFill>
                  <a:schemeClr val="accent2"/>
                </a:solidFill>
              </a:rPr>
              <a:t>Measurement of provision</a:t>
            </a:r>
          </a:p>
        </p:txBody>
      </p:sp>
    </p:spTree>
    <p:extLst>
      <p:ext uri="{BB962C8B-B14F-4D97-AF65-F5344CB8AC3E}">
        <p14:creationId xmlns:p14="http://schemas.microsoft.com/office/powerpoint/2010/main" val="1507805891"/>
      </p:ext>
    </p:extLst>
  </p:cSld>
  <p:clrMapOvr>
    <a:masterClrMapping/>
  </p:clrMapOvr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8965" y="1335741"/>
            <a:ext cx="8246070" cy="5096146"/>
          </a:xfrm>
        </p:spPr>
        <p:txBody>
          <a:bodyPr>
            <a:normAutofit/>
          </a:bodyPr>
          <a:lstStyle/>
          <a:p>
            <a:pPr lvl="0" algn="just">
              <a:lnSpc>
                <a:spcPct val="107000"/>
              </a:lnSpc>
            </a:pPr>
            <a:r>
              <a:rPr lang="en-US" sz="1800" b="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Can’t borrow from provisions for any reason other than the reason it was established</a:t>
            </a:r>
          </a:p>
          <a:p>
            <a:pPr lvl="0" algn="just">
              <a:lnSpc>
                <a:spcPct val="107000"/>
              </a:lnSpc>
            </a:pPr>
            <a:r>
              <a:rPr lang="en-US" sz="1800" b="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Provision may </a:t>
            </a:r>
            <a:r>
              <a:rPr lang="en-US" sz="1800" dirty="0">
                <a:solidFill>
                  <a:srgbClr val="FF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NOT</a:t>
            </a:r>
            <a:r>
              <a:rPr lang="en-US" sz="1800" b="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be recognized for future operating losses</a:t>
            </a:r>
            <a:endParaRPr lang="en-GB" sz="1800" b="0" dirty="0">
              <a:solidFill>
                <a:schemeClr val="tx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0" algn="just">
              <a:lnSpc>
                <a:spcPct val="107000"/>
              </a:lnSpc>
            </a:pPr>
            <a:endParaRPr lang="en-GB" sz="1800" b="0" dirty="0">
              <a:solidFill>
                <a:schemeClr val="tx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0" algn="just">
              <a:lnSpc>
                <a:spcPct val="107000"/>
              </a:lnSpc>
            </a:pPr>
            <a:r>
              <a:rPr lang="en-US" sz="1800" b="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Proposed div.; no prov.. </a:t>
            </a:r>
            <a:r>
              <a:rPr lang="en-US" sz="1800" b="0" dirty="0" err="1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Recogn</a:t>
            </a:r>
            <a:r>
              <a:rPr lang="en-US" sz="1800" b="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. Fr </a:t>
            </a:r>
            <a:r>
              <a:rPr lang="en-US" sz="1800" b="0" dirty="0" err="1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divs</a:t>
            </a:r>
            <a:r>
              <a:rPr lang="en-US" sz="1800" b="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proposed before y/e but only approved by shares after y/e. Obligating event NOT div being proposed but approved by shareholders.</a:t>
            </a:r>
            <a:endParaRPr lang="en-GB" sz="1800" b="0" dirty="0">
              <a:solidFill>
                <a:schemeClr val="tx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en-US" sz="1800" b="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IAS1 requires these unrecognized div. to be disclosed in notes</a:t>
            </a:r>
            <a:endParaRPr lang="en-GB" sz="1800" b="0" dirty="0">
              <a:solidFill>
                <a:schemeClr val="tx1"/>
              </a:solidFill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algn="just">
              <a:lnSpc>
                <a:spcPct val="107000"/>
              </a:lnSpc>
              <a:spcAft>
                <a:spcPts val="800"/>
              </a:spcAft>
            </a:pPr>
            <a:endParaRPr lang="en-GB" sz="1800" b="0" dirty="0">
              <a:solidFill>
                <a:schemeClr val="tx1"/>
              </a:solidFill>
              <a:effectLst/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algn="just">
              <a:lnSpc>
                <a:spcPct val="107000"/>
              </a:lnSpc>
              <a:spcAft>
                <a:spcPts val="800"/>
              </a:spcAft>
            </a:pPr>
            <a:endParaRPr lang="en-US" sz="1800" b="0" dirty="0">
              <a:solidFill>
                <a:schemeClr val="tx1"/>
              </a:solidFill>
              <a:effectLst/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>
              <a:lnSpc>
                <a:spcPct val="120000"/>
              </a:lnSpc>
            </a:pPr>
            <a:endParaRPr lang="en-GB" sz="1600" b="0" dirty="0">
              <a:solidFill>
                <a:srgbClr val="00B0F0"/>
              </a:solidFill>
            </a:endParaRP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8E911F50-4CDE-4DD3-BC05-D89903036E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304630" y="0"/>
            <a:ext cx="8246070" cy="1018032"/>
          </a:xfrm>
        </p:spPr>
        <p:txBody>
          <a:bodyPr/>
          <a:lstStyle/>
          <a:p>
            <a:r>
              <a:rPr lang="en-GB" dirty="0">
                <a:solidFill>
                  <a:schemeClr val="accent2"/>
                </a:solidFill>
              </a:rPr>
              <a:t>Other issues</a:t>
            </a:r>
          </a:p>
        </p:txBody>
      </p:sp>
    </p:spTree>
    <p:extLst>
      <p:ext uri="{BB962C8B-B14F-4D97-AF65-F5344CB8AC3E}">
        <p14:creationId xmlns:p14="http://schemas.microsoft.com/office/powerpoint/2010/main" val="3790548005"/>
      </p:ext>
    </p:extLst>
  </p:cSld>
  <p:clrMapOvr>
    <a:masterClrMapping/>
  </p:clrMapOvr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8965" y="1093694"/>
            <a:ext cx="8246070" cy="5338193"/>
          </a:xfrm>
        </p:spPr>
        <p:txBody>
          <a:bodyPr>
            <a:normAutofit/>
          </a:bodyPr>
          <a:lstStyle/>
          <a:p>
            <a:pPr lvl="0">
              <a:lnSpc>
                <a:spcPct val="107000"/>
              </a:lnSpc>
            </a:pPr>
            <a:r>
              <a:rPr lang="en-US" sz="1800" b="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Onerous contract: a contract where you will make a loss</a:t>
            </a:r>
            <a:endParaRPr lang="en-GB" sz="1800" b="0" dirty="0">
              <a:solidFill>
                <a:schemeClr val="tx1"/>
              </a:solidFill>
              <a:effectLst/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lvl="0">
              <a:lnSpc>
                <a:spcPct val="107000"/>
              </a:lnSpc>
            </a:pPr>
            <a:r>
              <a:rPr lang="en-US" sz="1800" b="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IAS37: </a:t>
            </a:r>
            <a:r>
              <a:rPr lang="en-GB" sz="1800" b="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create provision for loss immediately !</a:t>
            </a:r>
          </a:p>
          <a:p>
            <a:pPr lvl="0">
              <a:lnSpc>
                <a:spcPct val="107000"/>
              </a:lnSpc>
            </a:pPr>
            <a:endParaRPr lang="en-US" sz="1800" b="0" dirty="0">
              <a:solidFill>
                <a:schemeClr val="tx1"/>
              </a:solidFill>
              <a:effectLst/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lvl="0">
              <a:lnSpc>
                <a:spcPct val="107000"/>
              </a:lnSpc>
            </a:pPr>
            <a:r>
              <a:rPr lang="en-US" sz="1800" b="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2 </a:t>
            </a:r>
            <a:r>
              <a:rPr lang="en-GB" sz="1800" b="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effects on financial statements:</a:t>
            </a:r>
          </a:p>
          <a:p>
            <a:pPr marL="457200">
              <a:lnSpc>
                <a:spcPct val="107000"/>
              </a:lnSpc>
            </a:pPr>
            <a:r>
              <a:rPr lang="en-US" sz="1800" b="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1. Provision for loss under contract</a:t>
            </a:r>
            <a:endParaRPr lang="en-GB" sz="1800" b="0" dirty="0">
              <a:solidFill>
                <a:schemeClr val="tx1"/>
              </a:solidFill>
              <a:effectLst/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457200">
              <a:lnSpc>
                <a:spcPct val="107000"/>
              </a:lnSpc>
            </a:pPr>
            <a:r>
              <a:rPr lang="en-US" sz="1800" b="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2. If Inventory subject of contract</a:t>
            </a:r>
          </a:p>
          <a:p>
            <a:pPr marL="742950" indent="-285750">
              <a:lnSpc>
                <a:spcPct val="107000"/>
              </a:lnSpc>
              <a:buFont typeface="Arial" panose="020B0604020202020204" pitchFamily="34" charset="0"/>
              <a:buChar char="•"/>
            </a:pPr>
            <a:r>
              <a:rPr lang="en-US" sz="1800" b="0" dirty="0">
                <a:solidFill>
                  <a:schemeClr val="tx1"/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Contract price is the Net </a:t>
            </a:r>
            <a:r>
              <a:rPr lang="en-US" sz="1800" b="0" dirty="0" err="1">
                <a:solidFill>
                  <a:schemeClr val="tx1"/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Realisable</a:t>
            </a:r>
            <a:r>
              <a:rPr lang="en-US" sz="1800" b="0" dirty="0">
                <a:solidFill>
                  <a:schemeClr val="tx1"/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Value</a:t>
            </a:r>
          </a:p>
          <a:p>
            <a:pPr marL="742950" indent="-285750">
              <a:lnSpc>
                <a:spcPct val="107000"/>
              </a:lnSpc>
              <a:buFont typeface="Arial" panose="020B0604020202020204" pitchFamily="34" charset="0"/>
              <a:buChar char="•"/>
            </a:pPr>
            <a:r>
              <a:rPr lang="en-US" sz="1800" b="0" dirty="0">
                <a:solidFill>
                  <a:schemeClr val="tx1"/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IAS 2: inventory must be measured at lower of cost &amp; NRV</a:t>
            </a:r>
          </a:p>
          <a:p>
            <a:pPr marL="742950" indent="-285750">
              <a:lnSpc>
                <a:spcPct val="107000"/>
              </a:lnSpc>
              <a:buFont typeface="Arial" panose="020B0604020202020204" pitchFamily="34" charset="0"/>
              <a:buChar char="•"/>
            </a:pPr>
            <a:r>
              <a:rPr lang="en-US" sz="1800" b="0" dirty="0">
                <a:solidFill>
                  <a:schemeClr val="tx1"/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Therefore: may have to write inventory (subject to contract only) down to its net realizable value (the contract price)</a:t>
            </a:r>
          </a:p>
          <a:p>
            <a:pPr algn="just">
              <a:lnSpc>
                <a:spcPct val="107000"/>
              </a:lnSpc>
              <a:spcAft>
                <a:spcPts val="800"/>
              </a:spcAft>
            </a:pPr>
            <a:endParaRPr lang="en-GB" sz="1800" b="0" dirty="0">
              <a:solidFill>
                <a:schemeClr val="tx1"/>
              </a:solidFill>
              <a:effectLst/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algn="just">
              <a:lnSpc>
                <a:spcPct val="107000"/>
              </a:lnSpc>
              <a:spcAft>
                <a:spcPts val="800"/>
              </a:spcAft>
            </a:pPr>
            <a:endParaRPr lang="en-US" sz="1800" b="0" dirty="0">
              <a:solidFill>
                <a:schemeClr val="tx1"/>
              </a:solidFill>
              <a:effectLst/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>
              <a:lnSpc>
                <a:spcPct val="120000"/>
              </a:lnSpc>
            </a:pPr>
            <a:endParaRPr lang="en-GB" sz="1600" b="0" dirty="0">
              <a:solidFill>
                <a:srgbClr val="00B0F0"/>
              </a:solidFill>
            </a:endParaRP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8E911F50-4CDE-4DD3-BC05-D89903036E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304630" y="0"/>
            <a:ext cx="8246070" cy="1018032"/>
          </a:xfrm>
        </p:spPr>
        <p:txBody>
          <a:bodyPr/>
          <a:lstStyle/>
          <a:p>
            <a:r>
              <a:rPr lang="en-GB" dirty="0">
                <a:solidFill>
                  <a:schemeClr val="accent2"/>
                </a:solidFill>
              </a:rPr>
              <a:t>Onerous contract</a:t>
            </a:r>
          </a:p>
        </p:txBody>
      </p:sp>
    </p:spTree>
    <p:extLst>
      <p:ext uri="{BB962C8B-B14F-4D97-AF65-F5344CB8AC3E}">
        <p14:creationId xmlns:p14="http://schemas.microsoft.com/office/powerpoint/2010/main" val="113709834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96" name="Rectangle 4"/>
          <p:cNvSpPr>
            <a:spLocks noGrp="1" noChangeArrowheads="1"/>
          </p:cNvSpPr>
          <p:nvPr>
            <p:ph type="title"/>
          </p:nvPr>
        </p:nvSpPr>
        <p:spPr>
          <a:xfrm>
            <a:off x="-152400" y="-131763"/>
            <a:ext cx="8229600" cy="1143000"/>
          </a:xfrm>
        </p:spPr>
        <p:txBody>
          <a:bodyPr/>
          <a:lstStyle/>
          <a:p>
            <a:r>
              <a:rPr lang="en-US" dirty="0">
                <a:solidFill>
                  <a:schemeClr val="accent2"/>
                </a:solidFill>
              </a:rPr>
              <a:t>Recap: English terminology</a:t>
            </a:r>
          </a:p>
        </p:txBody>
      </p:sp>
      <p:sp>
        <p:nvSpPr>
          <p:cNvPr id="59397" name="Text Box 5"/>
          <p:cNvSpPr txBox="1">
            <a:spLocks noChangeArrowheads="1"/>
          </p:cNvSpPr>
          <p:nvPr/>
        </p:nvSpPr>
        <p:spPr bwMode="auto">
          <a:xfrm>
            <a:off x="990600" y="1928813"/>
            <a:ext cx="3429000" cy="4548187"/>
          </a:xfrm>
          <a:prstGeom prst="rect">
            <a:avLst/>
          </a:prstGeom>
          <a:solidFill>
            <a:schemeClr val="tx2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dist="35921" dir="2700000" algn="ctr" rotWithShape="0">
              <a:schemeClr val="tx1"/>
            </a:outerShdw>
          </a:effectLst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u="sng" dirty="0">
                <a:solidFill>
                  <a:schemeClr val="folHlink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Assets</a:t>
            </a:r>
            <a:br>
              <a:rPr lang="en-US" u="sng" dirty="0">
                <a:solidFill>
                  <a:schemeClr val="folHlink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</a:br>
            <a:r>
              <a:rPr lang="en-US" sz="2200" dirty="0">
                <a:solidFill>
                  <a:schemeClr val="bg1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Cash</a:t>
            </a:r>
            <a:br>
              <a:rPr lang="en-US" sz="2200" dirty="0">
                <a:solidFill>
                  <a:schemeClr val="bg1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</a:br>
            <a:r>
              <a:rPr lang="en-US" sz="2200" dirty="0">
                <a:solidFill>
                  <a:schemeClr val="bg1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Short-Term Investment</a:t>
            </a:r>
            <a:br>
              <a:rPr lang="en-US" sz="2200" dirty="0">
                <a:solidFill>
                  <a:schemeClr val="bg1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</a:br>
            <a:r>
              <a:rPr lang="en-US" sz="2200" dirty="0">
                <a:solidFill>
                  <a:schemeClr val="bg1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Accounts Receivable</a:t>
            </a:r>
            <a:br>
              <a:rPr lang="en-US" sz="2200" dirty="0">
                <a:solidFill>
                  <a:schemeClr val="bg1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</a:br>
            <a:r>
              <a:rPr lang="en-US" sz="2200" dirty="0">
                <a:solidFill>
                  <a:schemeClr val="bg1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Notes Receivable</a:t>
            </a:r>
            <a:br>
              <a:rPr lang="en-US" sz="2200" dirty="0">
                <a:solidFill>
                  <a:schemeClr val="bg1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</a:br>
            <a:r>
              <a:rPr lang="en-US" sz="2200" dirty="0">
                <a:solidFill>
                  <a:schemeClr val="bg1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Inventory (to be sold)</a:t>
            </a:r>
            <a:br>
              <a:rPr lang="en-US" sz="2200" dirty="0">
                <a:solidFill>
                  <a:schemeClr val="bg1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</a:br>
            <a:r>
              <a:rPr lang="en-US" sz="2200" dirty="0">
                <a:solidFill>
                  <a:schemeClr val="bg1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Supplies</a:t>
            </a:r>
            <a:br>
              <a:rPr lang="en-US" sz="2200" dirty="0">
                <a:solidFill>
                  <a:schemeClr val="bg1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</a:br>
            <a:r>
              <a:rPr lang="en-US" sz="2200" dirty="0">
                <a:solidFill>
                  <a:schemeClr val="bg1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Prepaid Expenses</a:t>
            </a:r>
            <a:br>
              <a:rPr lang="en-US" sz="2200" dirty="0">
                <a:solidFill>
                  <a:schemeClr val="bg1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</a:br>
            <a:r>
              <a:rPr lang="en-US" sz="2200" dirty="0">
                <a:solidFill>
                  <a:schemeClr val="bg1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Long-Term Investments</a:t>
            </a:r>
            <a:br>
              <a:rPr lang="en-US" sz="2200" dirty="0">
                <a:solidFill>
                  <a:schemeClr val="bg1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</a:br>
            <a:r>
              <a:rPr lang="en-US" sz="2200" dirty="0">
                <a:solidFill>
                  <a:schemeClr val="bg1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Equipment</a:t>
            </a:r>
            <a:br>
              <a:rPr lang="en-US" sz="2200" dirty="0">
                <a:solidFill>
                  <a:schemeClr val="bg1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</a:br>
            <a:r>
              <a:rPr lang="en-US" sz="2200" dirty="0">
                <a:solidFill>
                  <a:schemeClr val="bg1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Buildings</a:t>
            </a:r>
            <a:br>
              <a:rPr lang="en-US" sz="2200" dirty="0">
                <a:solidFill>
                  <a:schemeClr val="bg1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</a:br>
            <a:r>
              <a:rPr lang="en-US" sz="2200" dirty="0">
                <a:solidFill>
                  <a:schemeClr val="bg1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Land</a:t>
            </a:r>
            <a:br>
              <a:rPr lang="en-US" sz="2200" dirty="0">
                <a:solidFill>
                  <a:schemeClr val="bg1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</a:br>
            <a:r>
              <a:rPr lang="en-US" sz="2200" dirty="0">
                <a:solidFill>
                  <a:schemeClr val="bg1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Intangibles</a:t>
            </a:r>
          </a:p>
        </p:txBody>
      </p:sp>
      <p:sp>
        <p:nvSpPr>
          <p:cNvPr id="59398" name="Text Box 6"/>
          <p:cNvSpPr txBox="1">
            <a:spLocks noChangeArrowheads="1"/>
          </p:cNvSpPr>
          <p:nvPr/>
        </p:nvSpPr>
        <p:spPr bwMode="auto">
          <a:xfrm>
            <a:off x="4648200" y="1928813"/>
            <a:ext cx="3494088" cy="2538412"/>
          </a:xfrm>
          <a:prstGeom prst="rect">
            <a:avLst/>
          </a:prstGeom>
          <a:solidFill>
            <a:schemeClr val="tx2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dist="35921" dir="2700000" algn="ctr" rotWithShape="0">
              <a:schemeClr val="tx1"/>
            </a:outerShdw>
          </a:effectLst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u="sng">
                <a:solidFill>
                  <a:schemeClr val="folHlink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Liabilities</a:t>
            </a:r>
            <a:br>
              <a:rPr lang="en-US" u="sng">
                <a:solidFill>
                  <a:schemeClr val="folHlink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</a:br>
            <a:r>
              <a:rPr lang="en-US" sz="2200">
                <a:solidFill>
                  <a:schemeClr val="bg1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Accounts Payable</a:t>
            </a:r>
            <a:br>
              <a:rPr lang="en-US" sz="2200">
                <a:solidFill>
                  <a:schemeClr val="bg1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</a:br>
            <a:r>
              <a:rPr lang="en-US" sz="2200">
                <a:solidFill>
                  <a:schemeClr val="bg1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Accrued Expenses</a:t>
            </a:r>
            <a:br>
              <a:rPr lang="en-US" sz="2200">
                <a:solidFill>
                  <a:schemeClr val="bg1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</a:br>
            <a:r>
              <a:rPr lang="en-US" sz="2200">
                <a:solidFill>
                  <a:schemeClr val="bg1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Notes Payable</a:t>
            </a:r>
            <a:br>
              <a:rPr lang="en-US" sz="2200">
                <a:solidFill>
                  <a:schemeClr val="bg1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</a:br>
            <a:r>
              <a:rPr lang="en-US" sz="2200">
                <a:solidFill>
                  <a:schemeClr val="bg1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Taxes Payable</a:t>
            </a:r>
            <a:br>
              <a:rPr lang="en-US" sz="2200">
                <a:solidFill>
                  <a:schemeClr val="bg1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</a:br>
            <a:r>
              <a:rPr lang="en-US" sz="2200">
                <a:solidFill>
                  <a:schemeClr val="bg1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Unearned Revenue </a:t>
            </a:r>
            <a:br>
              <a:rPr lang="en-US" sz="2200">
                <a:solidFill>
                  <a:schemeClr val="bg1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</a:br>
            <a:r>
              <a:rPr lang="en-US" sz="2200">
                <a:solidFill>
                  <a:schemeClr val="bg1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Bonds Payable</a:t>
            </a:r>
          </a:p>
        </p:txBody>
      </p:sp>
      <p:sp>
        <p:nvSpPr>
          <p:cNvPr id="59399" name="Text Box 7"/>
          <p:cNvSpPr txBox="1">
            <a:spLocks noChangeArrowheads="1"/>
          </p:cNvSpPr>
          <p:nvPr/>
        </p:nvSpPr>
        <p:spPr bwMode="auto">
          <a:xfrm>
            <a:off x="4659313" y="4648200"/>
            <a:ext cx="3494087" cy="1198563"/>
          </a:xfrm>
          <a:prstGeom prst="rect">
            <a:avLst/>
          </a:prstGeom>
          <a:solidFill>
            <a:schemeClr val="tx2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dist="35921" dir="2700000" algn="ctr" rotWithShape="0">
              <a:schemeClr val="tx1"/>
            </a:outerShdw>
          </a:effectLst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u="sng">
                <a:solidFill>
                  <a:schemeClr val="folHlink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Stockholders’ Equity</a:t>
            </a:r>
            <a:br>
              <a:rPr lang="en-US" u="sng">
                <a:solidFill>
                  <a:schemeClr val="folHlink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</a:br>
            <a:r>
              <a:rPr lang="en-US" sz="2200">
                <a:solidFill>
                  <a:schemeClr val="bg1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Contributed Capital</a:t>
            </a:r>
            <a:br>
              <a:rPr lang="en-US" sz="2200">
                <a:solidFill>
                  <a:schemeClr val="bg1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</a:br>
            <a:r>
              <a:rPr lang="en-US" sz="2200">
                <a:solidFill>
                  <a:schemeClr val="bg1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Retained Earnings</a:t>
            </a:r>
          </a:p>
        </p:txBody>
      </p:sp>
      <p:sp>
        <p:nvSpPr>
          <p:cNvPr id="59400" name="AutoShape 8"/>
          <p:cNvSpPr>
            <a:spLocks/>
          </p:cNvSpPr>
          <p:nvPr/>
        </p:nvSpPr>
        <p:spPr bwMode="auto">
          <a:xfrm rot="5400000">
            <a:off x="4229100" y="-1943100"/>
            <a:ext cx="609600" cy="7086600"/>
          </a:xfrm>
          <a:prstGeom prst="leftBrace">
            <a:avLst>
              <a:gd name="adj1" fmla="val 96875"/>
              <a:gd name="adj2" fmla="val 50000"/>
            </a:avLst>
          </a:prstGeom>
          <a:noFill/>
          <a:ln w="38100">
            <a:solidFill>
              <a:srgbClr val="FF3300"/>
            </a:solidFill>
            <a:round/>
            <a:headEnd/>
            <a:tailEnd/>
          </a:ln>
          <a:effectLst>
            <a:outerShdw dist="35921" dir="2700000" algn="ctr" rotWithShape="0">
              <a:schemeClr val="tx1"/>
            </a:outerShdw>
          </a:effectLst>
        </p:spPr>
        <p:txBody>
          <a:bodyPr wrap="none" anchor="ctr"/>
          <a:lstStyle/>
          <a:p>
            <a:endParaRPr lang="en-IE"/>
          </a:p>
        </p:txBody>
      </p:sp>
      <p:sp>
        <p:nvSpPr>
          <p:cNvPr id="59401" name="Text Box 9"/>
          <p:cNvSpPr txBox="1">
            <a:spLocks noChangeArrowheads="1"/>
          </p:cNvSpPr>
          <p:nvPr/>
        </p:nvSpPr>
        <p:spPr bwMode="auto">
          <a:xfrm>
            <a:off x="2895600" y="838200"/>
            <a:ext cx="3276600" cy="5191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dirty="0"/>
              <a:t>The Balance Sheet</a:t>
            </a:r>
          </a:p>
        </p:txBody>
      </p:sp>
    </p:spTree>
  </p:cSld>
  <p:clrMapOvr>
    <a:masterClrMapping/>
  </p:clrMapOvr>
  <p:transition>
    <p:strips dir="rd"/>
  </p:transition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8965" y="1335741"/>
            <a:ext cx="8246070" cy="5096146"/>
          </a:xfrm>
        </p:spPr>
        <p:txBody>
          <a:bodyPr>
            <a:normAutofit lnSpcReduction="10000"/>
          </a:bodyPr>
          <a:lstStyle/>
          <a:p>
            <a:pPr lvl="0" algn="just">
              <a:lnSpc>
                <a:spcPct val="107000"/>
              </a:lnSpc>
            </a:pPr>
            <a:r>
              <a:rPr lang="en-GB" sz="1800" b="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You open up a pop-up burger restaurant out of the back of a van</a:t>
            </a:r>
          </a:p>
          <a:p>
            <a:pPr lvl="0" algn="just">
              <a:lnSpc>
                <a:spcPct val="107000"/>
              </a:lnSpc>
            </a:pPr>
            <a:r>
              <a:rPr lang="en-GB" sz="1800" b="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Your business is very profitable &amp; you grow to 15 vans quickly</a:t>
            </a:r>
          </a:p>
          <a:p>
            <a:pPr lvl="0" algn="just">
              <a:lnSpc>
                <a:spcPct val="107000"/>
              </a:lnSpc>
            </a:pPr>
            <a:r>
              <a:rPr lang="en-GB" sz="1800" b="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You sell an undercooked burger which makes a customer sick on 15</a:t>
            </a:r>
            <a:r>
              <a:rPr lang="en-GB" sz="1800" b="0" baseline="300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</a:t>
            </a:r>
            <a:r>
              <a:rPr lang="en-GB" sz="1800" b="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July 2020</a:t>
            </a:r>
          </a:p>
          <a:p>
            <a:pPr lvl="0" algn="just">
              <a:lnSpc>
                <a:spcPct val="107000"/>
              </a:lnSpc>
            </a:pPr>
            <a:r>
              <a:rPr lang="en-GB" sz="1800" b="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The customer sues you for €1,000,000 from 15</a:t>
            </a:r>
            <a:r>
              <a:rPr lang="en-GB" sz="1800" b="0" baseline="300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</a:t>
            </a:r>
            <a:r>
              <a:rPr lang="en-GB" sz="1800" b="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July 2020</a:t>
            </a:r>
          </a:p>
          <a:p>
            <a:pPr lvl="0" algn="just">
              <a:lnSpc>
                <a:spcPct val="107000"/>
              </a:lnSpc>
            </a:pPr>
            <a:r>
              <a:rPr lang="en-GB" sz="1800" b="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The financial reporting date for your company is 31 December 2020</a:t>
            </a:r>
          </a:p>
          <a:p>
            <a:pPr lvl="0" algn="just">
              <a:lnSpc>
                <a:spcPct val="107000"/>
              </a:lnSpc>
            </a:pPr>
            <a:r>
              <a:rPr lang="en-GB" sz="1800" b="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The court case is still ongoing at 31</a:t>
            </a:r>
            <a:r>
              <a:rPr lang="en-GB" sz="1800" b="0" baseline="300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st</a:t>
            </a:r>
            <a:r>
              <a:rPr lang="en-GB" sz="1800" b="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December (judge has not yet ruled)</a:t>
            </a:r>
          </a:p>
          <a:p>
            <a:pPr lvl="0" algn="just">
              <a:lnSpc>
                <a:spcPct val="107000"/>
              </a:lnSpc>
            </a:pPr>
            <a:r>
              <a:rPr lang="en-GB" sz="1800" b="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Your corporate law firm tells you it is highly probable you will lose the case early next year &amp; have to pay the full sum (€1m) based on outcomes of similar cases</a:t>
            </a:r>
          </a:p>
          <a:p>
            <a:pPr lvl="0" algn="just">
              <a:lnSpc>
                <a:spcPct val="107000"/>
              </a:lnSpc>
            </a:pPr>
            <a:endParaRPr lang="en-GB" sz="1800" b="0" dirty="0">
              <a:solidFill>
                <a:schemeClr val="tx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lvl="0" algn="ctr">
              <a:lnSpc>
                <a:spcPct val="107000"/>
              </a:lnSpc>
            </a:pPr>
            <a:r>
              <a:rPr lang="en-GB" sz="1800" dirty="0">
                <a:solidFill>
                  <a:srgbClr val="0070C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Should your accountant recognise a provision on 31 December 2020 ?</a:t>
            </a:r>
          </a:p>
          <a:p>
            <a:pPr lvl="0" algn="just">
              <a:lnSpc>
                <a:spcPct val="107000"/>
              </a:lnSpc>
            </a:pPr>
            <a:endParaRPr lang="en-GB" sz="1800" b="0" dirty="0">
              <a:solidFill>
                <a:schemeClr val="tx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lvl="0" algn="just">
              <a:lnSpc>
                <a:spcPct val="107000"/>
              </a:lnSpc>
            </a:pPr>
            <a:endParaRPr lang="en-GB" sz="1800" b="0" dirty="0">
              <a:solidFill>
                <a:schemeClr val="tx1"/>
              </a:solidFill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algn="just">
              <a:lnSpc>
                <a:spcPct val="107000"/>
              </a:lnSpc>
              <a:spcAft>
                <a:spcPts val="800"/>
              </a:spcAft>
            </a:pPr>
            <a:endParaRPr lang="en-GB" sz="1800" b="0" dirty="0">
              <a:solidFill>
                <a:schemeClr val="tx1"/>
              </a:solidFill>
              <a:effectLst/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algn="just">
              <a:lnSpc>
                <a:spcPct val="107000"/>
              </a:lnSpc>
              <a:spcAft>
                <a:spcPts val="800"/>
              </a:spcAft>
            </a:pPr>
            <a:endParaRPr lang="en-US" sz="1800" b="0" dirty="0">
              <a:solidFill>
                <a:schemeClr val="tx1"/>
              </a:solidFill>
              <a:effectLst/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>
              <a:lnSpc>
                <a:spcPct val="120000"/>
              </a:lnSpc>
            </a:pPr>
            <a:endParaRPr lang="en-GB" sz="1600" b="0" dirty="0">
              <a:solidFill>
                <a:srgbClr val="00B0F0"/>
              </a:solidFill>
            </a:endParaRP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8E911F50-4CDE-4DD3-BC05-D89903036E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304630" y="0"/>
            <a:ext cx="8246070" cy="1018032"/>
          </a:xfrm>
        </p:spPr>
        <p:txBody>
          <a:bodyPr/>
          <a:lstStyle/>
          <a:p>
            <a:r>
              <a:rPr lang="en-GB" dirty="0">
                <a:solidFill>
                  <a:schemeClr val="accent2"/>
                </a:solidFill>
              </a:rPr>
              <a:t>Question for class #1</a:t>
            </a:r>
          </a:p>
        </p:txBody>
      </p:sp>
    </p:spTree>
    <p:extLst>
      <p:ext uri="{BB962C8B-B14F-4D97-AF65-F5344CB8AC3E}">
        <p14:creationId xmlns:p14="http://schemas.microsoft.com/office/powerpoint/2010/main" val="3162460617"/>
      </p:ext>
    </p:extLst>
  </p:cSld>
  <p:clrMapOvr>
    <a:masterClrMapping/>
  </p:clrMapOvr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8965" y="1335741"/>
            <a:ext cx="8246070" cy="5096146"/>
          </a:xfrm>
        </p:spPr>
        <p:txBody>
          <a:bodyPr>
            <a:normAutofit/>
          </a:bodyPr>
          <a:lstStyle/>
          <a:p>
            <a:pPr lvl="0" algn="just">
              <a:lnSpc>
                <a:spcPct val="107000"/>
              </a:lnSpc>
            </a:pPr>
            <a:r>
              <a:rPr lang="en-GB" sz="1800" b="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The directors of company X declare a dividend on 15</a:t>
            </a:r>
            <a:r>
              <a:rPr lang="en-GB" sz="1800" b="0" baseline="300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</a:t>
            </a:r>
            <a:r>
              <a:rPr lang="en-GB" sz="1800" b="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December 2020 of €1.50 per share (total dividend €250 million)</a:t>
            </a:r>
          </a:p>
          <a:p>
            <a:pPr lvl="0" algn="just">
              <a:lnSpc>
                <a:spcPct val="107000"/>
              </a:lnSpc>
            </a:pPr>
            <a:r>
              <a:rPr lang="en-GB" sz="1800" b="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The company’s financial reporting year end is 31</a:t>
            </a:r>
            <a:r>
              <a:rPr lang="en-GB" sz="1800" b="0" baseline="300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st</a:t>
            </a:r>
            <a:r>
              <a:rPr lang="en-GB" sz="1800" b="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December 2020</a:t>
            </a:r>
          </a:p>
          <a:p>
            <a:pPr lvl="0" algn="just">
              <a:lnSpc>
                <a:spcPct val="107000"/>
              </a:lnSpc>
            </a:pPr>
            <a:r>
              <a:rPr lang="en-GB" sz="1800" b="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The dividends have not been paid to shareholders by 31</a:t>
            </a:r>
            <a:r>
              <a:rPr lang="en-GB" sz="1800" b="0" baseline="300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st</a:t>
            </a:r>
            <a:r>
              <a:rPr lang="en-GB" sz="1800" b="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December 2020</a:t>
            </a:r>
          </a:p>
          <a:p>
            <a:pPr lvl="0" algn="just">
              <a:lnSpc>
                <a:spcPct val="107000"/>
              </a:lnSpc>
            </a:pPr>
            <a:r>
              <a:rPr lang="en-GB" sz="1800" b="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The annual meeting of the company is on 30</a:t>
            </a:r>
            <a:r>
              <a:rPr lang="en-GB" sz="1800" b="0" baseline="300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</a:t>
            </a:r>
            <a:r>
              <a:rPr lang="en-GB" sz="1800" b="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April 2021</a:t>
            </a:r>
          </a:p>
          <a:p>
            <a:pPr lvl="0" algn="just">
              <a:lnSpc>
                <a:spcPct val="107000"/>
              </a:lnSpc>
            </a:pPr>
            <a:endParaRPr lang="en-GB" sz="1800" b="0" dirty="0">
              <a:solidFill>
                <a:schemeClr val="tx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lvl="0" algn="ctr">
              <a:lnSpc>
                <a:spcPct val="107000"/>
              </a:lnSpc>
            </a:pPr>
            <a:r>
              <a:rPr lang="en-GB" sz="1800" dirty="0">
                <a:solidFill>
                  <a:srgbClr val="0070C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Should your accountant recognise the dividends as a provision on 31 December 2020 ?</a:t>
            </a:r>
          </a:p>
          <a:p>
            <a:pPr lvl="0" algn="just">
              <a:lnSpc>
                <a:spcPct val="107000"/>
              </a:lnSpc>
            </a:pPr>
            <a:endParaRPr lang="en-GB" sz="1800" b="0" dirty="0">
              <a:solidFill>
                <a:schemeClr val="tx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lvl="0" algn="just">
              <a:lnSpc>
                <a:spcPct val="107000"/>
              </a:lnSpc>
            </a:pPr>
            <a:endParaRPr lang="en-GB" sz="1800" b="0" dirty="0">
              <a:solidFill>
                <a:schemeClr val="tx1"/>
              </a:solidFill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algn="just">
              <a:lnSpc>
                <a:spcPct val="107000"/>
              </a:lnSpc>
              <a:spcAft>
                <a:spcPts val="800"/>
              </a:spcAft>
            </a:pPr>
            <a:endParaRPr lang="en-GB" sz="1800" b="0" dirty="0">
              <a:solidFill>
                <a:schemeClr val="tx1"/>
              </a:solidFill>
              <a:effectLst/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algn="just">
              <a:lnSpc>
                <a:spcPct val="107000"/>
              </a:lnSpc>
              <a:spcAft>
                <a:spcPts val="800"/>
              </a:spcAft>
            </a:pPr>
            <a:endParaRPr lang="en-US" sz="1800" b="0" dirty="0">
              <a:solidFill>
                <a:schemeClr val="tx1"/>
              </a:solidFill>
              <a:effectLst/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>
              <a:lnSpc>
                <a:spcPct val="120000"/>
              </a:lnSpc>
            </a:pPr>
            <a:endParaRPr lang="en-GB" sz="1600" b="0" dirty="0">
              <a:solidFill>
                <a:srgbClr val="00B0F0"/>
              </a:solidFill>
            </a:endParaRP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8E911F50-4CDE-4DD3-BC05-D89903036E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304630" y="0"/>
            <a:ext cx="8246070" cy="1018032"/>
          </a:xfrm>
        </p:spPr>
        <p:txBody>
          <a:bodyPr/>
          <a:lstStyle/>
          <a:p>
            <a:r>
              <a:rPr lang="en-GB" dirty="0">
                <a:solidFill>
                  <a:schemeClr val="accent2"/>
                </a:solidFill>
              </a:rPr>
              <a:t>Question for class #2</a:t>
            </a:r>
          </a:p>
        </p:txBody>
      </p:sp>
    </p:spTree>
    <p:extLst>
      <p:ext uri="{BB962C8B-B14F-4D97-AF65-F5344CB8AC3E}">
        <p14:creationId xmlns:p14="http://schemas.microsoft.com/office/powerpoint/2010/main" val="1683141520"/>
      </p:ext>
    </p:extLst>
  </p:cSld>
  <p:clrMapOvr>
    <a:masterClrMapping/>
  </p:clrMapOvr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>
                <a:solidFill>
                  <a:schemeClr val="accent2"/>
                </a:solidFill>
              </a:rPr>
              <a:t>Operating items</a:t>
            </a:r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quarter" idx="13"/>
          </p:nvPr>
        </p:nvSpPr>
        <p:spPr>
          <a:xfrm>
            <a:off x="1555532" y="2704159"/>
            <a:ext cx="7118684" cy="540000"/>
          </a:xfrm>
        </p:spPr>
        <p:txBody>
          <a:bodyPr/>
          <a:lstStyle/>
          <a:p>
            <a:r>
              <a:rPr lang="fr-FR" dirty="0"/>
              <a:t>Cash</a:t>
            </a:r>
          </a:p>
          <a:p>
            <a:pPr marL="457200" indent="-457200">
              <a:buFontTx/>
              <a:buChar char="-"/>
            </a:pPr>
            <a:r>
              <a:rPr lang="fr-FR" sz="2000" dirty="0"/>
              <a:t>Very important !</a:t>
            </a:r>
          </a:p>
          <a:p>
            <a:pPr marL="457200" indent="-457200">
              <a:buFontTx/>
              <a:buChar char="-"/>
            </a:pPr>
            <a:r>
              <a:rPr lang="fr-FR" sz="2000" dirty="0" err="1"/>
              <a:t>Discuss</a:t>
            </a:r>
            <a:r>
              <a:rPr lang="fr-FR" sz="2000" dirty="0"/>
              <a:t> in Session 4</a:t>
            </a:r>
          </a:p>
        </p:txBody>
      </p:sp>
    </p:spTree>
    <p:extLst>
      <p:ext uri="{BB962C8B-B14F-4D97-AF65-F5344CB8AC3E}">
        <p14:creationId xmlns:p14="http://schemas.microsoft.com/office/powerpoint/2010/main" val="2807025313"/>
      </p:ext>
    </p:extLst>
  </p:cSld>
  <p:clrMapOvr>
    <a:masterClrMapping/>
  </p:clrMapOvr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ce réservé du texte 3"/>
          <p:cNvSpPr>
            <a:spLocks noGrp="1"/>
          </p:cNvSpPr>
          <p:nvPr>
            <p:ph type="body" sz="quarter" idx="13"/>
          </p:nvPr>
        </p:nvSpPr>
        <p:spPr>
          <a:xfrm>
            <a:off x="1505198" y="3075110"/>
            <a:ext cx="7118684" cy="540000"/>
          </a:xfrm>
        </p:spPr>
        <p:txBody>
          <a:bodyPr/>
          <a:lstStyle/>
          <a:p>
            <a:r>
              <a:rPr lang="fr-FR" dirty="0" err="1"/>
              <a:t>Financing</a:t>
            </a:r>
            <a:r>
              <a:rPr lang="fr-FR" dirty="0"/>
              <a:t> items</a:t>
            </a:r>
          </a:p>
          <a:p>
            <a:r>
              <a:rPr lang="fr-FR" sz="2000" dirty="0"/>
              <a:t>- </a:t>
            </a:r>
            <a:r>
              <a:rPr lang="fr-FR" sz="2000" dirty="0" err="1"/>
              <a:t>Equity</a:t>
            </a:r>
            <a:endParaRPr lang="fr-FR" sz="2000" dirty="0"/>
          </a:p>
        </p:txBody>
      </p:sp>
    </p:spTree>
    <p:extLst>
      <p:ext uri="{BB962C8B-B14F-4D97-AF65-F5344CB8AC3E}">
        <p14:creationId xmlns:p14="http://schemas.microsoft.com/office/powerpoint/2010/main" val="3279331207"/>
      </p:ext>
    </p:extLst>
  </p:cSld>
  <p:clrMapOvr>
    <a:masterClrMapping/>
  </p:clrMapOvr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>
                <a:solidFill>
                  <a:schemeClr val="accent2"/>
                </a:solidFill>
              </a:rPr>
              <a:t>Financing</a:t>
            </a:r>
            <a:r>
              <a:rPr lang="fr-FR" dirty="0">
                <a:solidFill>
                  <a:schemeClr val="accent2"/>
                </a:solidFill>
              </a:rPr>
              <a:t> items - </a:t>
            </a:r>
            <a:r>
              <a:rPr lang="fr-FR" dirty="0" err="1">
                <a:solidFill>
                  <a:schemeClr val="accent2"/>
                </a:solidFill>
              </a:rPr>
              <a:t>Equity</a:t>
            </a:r>
            <a:endParaRPr lang="fr-FR" dirty="0">
              <a:solidFill>
                <a:schemeClr val="accent2"/>
              </a:solidFill>
            </a:endParaRPr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quarter" idx="13"/>
          </p:nvPr>
        </p:nvSpPr>
        <p:spPr>
          <a:xfrm>
            <a:off x="1480030" y="3251278"/>
            <a:ext cx="7429077" cy="540000"/>
          </a:xfrm>
        </p:spPr>
        <p:txBody>
          <a:bodyPr/>
          <a:lstStyle/>
          <a:p>
            <a:r>
              <a:rPr lang="fr-FR" dirty="0" err="1"/>
              <a:t>Understanding</a:t>
            </a:r>
            <a:r>
              <a:rPr lang="fr-FR" dirty="0"/>
              <a:t> the </a:t>
            </a:r>
            <a:r>
              <a:rPr lang="fr-FR" dirty="0" err="1"/>
              <a:t>equity</a:t>
            </a:r>
            <a:r>
              <a:rPr lang="fr-FR" dirty="0"/>
              <a:t> </a:t>
            </a:r>
            <a:r>
              <a:rPr lang="fr-FR" dirty="0" err="1"/>
              <a:t>accounts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797081416"/>
      </p:ext>
    </p:extLst>
  </p:cSld>
  <p:clrMapOvr>
    <a:masterClrMapping/>
  </p:clrMapOvr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1795" y="0"/>
            <a:ext cx="8246070" cy="1018032"/>
          </a:xfrm>
        </p:spPr>
        <p:txBody>
          <a:bodyPr/>
          <a:lstStyle/>
          <a:p>
            <a:r>
              <a:rPr lang="en-GB" b="0" dirty="0">
                <a:solidFill>
                  <a:schemeClr val="accent2"/>
                </a:solidFill>
              </a:rPr>
              <a:t>Equity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1208509"/>
            <a:ext cx="9133913" cy="5496546"/>
          </a:xfrm>
        </p:spPr>
        <p:txBody>
          <a:bodyPr>
            <a:normAutofit fontScale="70000" lnSpcReduction="20000"/>
          </a:bodyPr>
          <a:lstStyle/>
          <a:p>
            <a:r>
              <a:rPr lang="en-GB" b="0" dirty="0">
                <a:solidFill>
                  <a:schemeClr val="tx1"/>
                </a:solidFill>
              </a:rPr>
              <a:t>There are 2 types of ownership interest:</a:t>
            </a:r>
            <a:br>
              <a:rPr lang="en-GB" b="0" dirty="0">
                <a:solidFill>
                  <a:schemeClr val="tx1"/>
                </a:solidFill>
              </a:rPr>
            </a:br>
            <a:endParaRPr lang="en-GB" b="0" dirty="0">
              <a:solidFill>
                <a:schemeClr val="tx1"/>
              </a:solidFill>
            </a:endParaRPr>
          </a:p>
          <a:p>
            <a:pPr marL="514350" indent="-514350">
              <a:buAutoNum type="arabicPeriod"/>
            </a:pPr>
            <a:r>
              <a:rPr lang="en-GB" b="0" dirty="0">
                <a:solidFill>
                  <a:schemeClr val="accent2"/>
                </a:solidFill>
              </a:rPr>
              <a:t>Capital contributed by owners</a:t>
            </a:r>
          </a:p>
          <a:p>
            <a:pPr marL="514350" lvl="1" indent="-514350">
              <a:buFont typeface="Arial" panose="020B0604020202020204" pitchFamily="34" charset="0"/>
              <a:buChar char="•"/>
            </a:pPr>
            <a:r>
              <a:rPr lang="en-GB" b="0" dirty="0">
                <a:solidFill>
                  <a:schemeClr val="tx1"/>
                </a:solidFill>
              </a:rPr>
              <a:t>“Share capital”, “Paid in capital” – based on par value</a:t>
            </a:r>
          </a:p>
          <a:p>
            <a:pPr marL="514350" lvl="1" indent="-514350">
              <a:buFont typeface="Arial" panose="020B0604020202020204" pitchFamily="34" charset="0"/>
              <a:buChar char="•"/>
            </a:pPr>
            <a:r>
              <a:rPr lang="en-GB" b="0" dirty="0">
                <a:solidFill>
                  <a:schemeClr val="tx1"/>
                </a:solidFill>
              </a:rPr>
              <a:t>“Share premium” </a:t>
            </a:r>
          </a:p>
          <a:p>
            <a:pPr marL="514350" lvl="1" indent="-514350">
              <a:buFont typeface="Arial" panose="020B0604020202020204" pitchFamily="34" charset="0"/>
              <a:buChar char="•"/>
            </a:pPr>
            <a:r>
              <a:rPr lang="en-GB" b="0" dirty="0">
                <a:solidFill>
                  <a:schemeClr val="tx1"/>
                </a:solidFill>
              </a:rPr>
              <a:t>What is the difference between share capital &amp; share premium accounts?</a:t>
            </a:r>
          </a:p>
          <a:p>
            <a:pPr lvl="1"/>
            <a:endParaRPr lang="en-GB" b="0" dirty="0">
              <a:solidFill>
                <a:schemeClr val="tx1"/>
              </a:solidFill>
            </a:endParaRPr>
          </a:p>
          <a:p>
            <a:pPr marL="514350" lvl="1" indent="-514350">
              <a:buFont typeface="+mj-lt"/>
              <a:buAutoNum type="arabicPeriod" startAt="2"/>
            </a:pPr>
            <a:r>
              <a:rPr lang="en-GB" sz="3000" b="0" dirty="0">
                <a:solidFill>
                  <a:schemeClr val="accent2"/>
                </a:solidFill>
              </a:rPr>
              <a:t>Arising from sale of goods &amp; services or the payment of dividends</a:t>
            </a:r>
          </a:p>
          <a:p>
            <a:pPr marL="514350" lvl="1" indent="-514350">
              <a:buFont typeface="Arial" panose="020B0604020202020204" pitchFamily="34" charset="0"/>
              <a:buChar char="•"/>
            </a:pPr>
            <a:r>
              <a:rPr lang="en-GB" sz="3000" b="0" dirty="0">
                <a:solidFill>
                  <a:schemeClr val="tx1"/>
                </a:solidFill>
              </a:rPr>
              <a:t>“</a:t>
            </a:r>
            <a:r>
              <a:rPr lang="en-GB" sz="2000" b="0" dirty="0">
                <a:solidFill>
                  <a:schemeClr val="tx1"/>
                </a:solidFill>
              </a:rPr>
              <a:t>Retained earnings”, “Retained profit”</a:t>
            </a:r>
            <a:endParaRPr lang="en-GB" sz="2000" b="0" dirty="0"/>
          </a:p>
          <a:p>
            <a:pPr marL="514350" lvl="1" indent="-514350">
              <a:buFont typeface="Arial" panose="020B0604020202020204" pitchFamily="34" charset="0"/>
              <a:buChar char="•"/>
            </a:pPr>
            <a:r>
              <a:rPr lang="en-GB" sz="2000" b="0" dirty="0">
                <a:solidFill>
                  <a:schemeClr val="tx1"/>
                </a:solidFill>
              </a:rPr>
              <a:t>What does Retained Profit represent?</a:t>
            </a:r>
          </a:p>
          <a:p>
            <a:pPr lvl="1"/>
            <a:r>
              <a:rPr lang="en-GB" b="0" dirty="0"/>
              <a:t>    </a:t>
            </a:r>
          </a:p>
        </p:txBody>
      </p:sp>
    </p:spTree>
    <p:extLst>
      <p:ext uri="{BB962C8B-B14F-4D97-AF65-F5344CB8AC3E}">
        <p14:creationId xmlns:p14="http://schemas.microsoft.com/office/powerpoint/2010/main" val="3776255806"/>
      </p:ext>
    </p:extLst>
  </p:cSld>
  <p:clrMapOvr>
    <a:masterClrMapping/>
  </p:clrMapOvr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>
                <a:solidFill>
                  <a:schemeClr val="accent2"/>
                </a:solidFill>
              </a:rPr>
              <a:t>Financing</a:t>
            </a:r>
            <a:r>
              <a:rPr lang="fr-FR" dirty="0">
                <a:solidFill>
                  <a:schemeClr val="accent2"/>
                </a:solidFill>
              </a:rPr>
              <a:t> items - </a:t>
            </a:r>
            <a:r>
              <a:rPr lang="fr-FR" dirty="0" err="1">
                <a:solidFill>
                  <a:schemeClr val="accent2"/>
                </a:solidFill>
              </a:rPr>
              <a:t>Equity</a:t>
            </a:r>
            <a:endParaRPr lang="fr-FR" dirty="0">
              <a:solidFill>
                <a:schemeClr val="accent2"/>
              </a:solidFill>
            </a:endParaRPr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quarter" idx="13"/>
          </p:nvPr>
        </p:nvSpPr>
        <p:spPr>
          <a:xfrm>
            <a:off x="1480031" y="3251278"/>
            <a:ext cx="7437466" cy="540000"/>
          </a:xfrm>
        </p:spPr>
        <p:txBody>
          <a:bodyPr/>
          <a:lstStyle/>
          <a:p>
            <a:r>
              <a:rPr lang="fr-FR" dirty="0"/>
              <a:t>The </a:t>
            </a:r>
            <a:r>
              <a:rPr lang="fr-FR" dirty="0" err="1"/>
              <a:t>statement</a:t>
            </a:r>
            <a:r>
              <a:rPr lang="fr-FR" dirty="0"/>
              <a:t> of changes in </a:t>
            </a:r>
            <a:r>
              <a:rPr lang="fr-FR" dirty="0" err="1"/>
              <a:t>equity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099150707"/>
      </p:ext>
    </p:extLst>
  </p:cSld>
  <p:clrMapOvr>
    <a:masterClrMapping/>
  </p:clrMapOvr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7008847" cy="922789"/>
          </a:xfrm>
        </p:spPr>
        <p:txBody>
          <a:bodyPr>
            <a:normAutofit/>
          </a:bodyPr>
          <a:lstStyle/>
          <a:p>
            <a:r>
              <a:rPr lang="en-GB" sz="2800" b="0" dirty="0">
                <a:solidFill>
                  <a:schemeClr val="accent2"/>
                </a:solidFill>
              </a:rPr>
              <a:t>Statement of changes in equity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1208509"/>
            <a:ext cx="9133913" cy="5496546"/>
          </a:xfrm>
        </p:spPr>
        <p:txBody>
          <a:bodyPr>
            <a:normAutofit fontScale="77500" lnSpcReduction="20000"/>
          </a:bodyPr>
          <a:lstStyle/>
          <a:p>
            <a:r>
              <a:rPr lang="en-GB" b="0" dirty="0">
                <a:solidFill>
                  <a:schemeClr val="tx1"/>
                </a:solidFill>
              </a:rPr>
              <a:t>Owners are concerned with how their interest has changed</a:t>
            </a:r>
          </a:p>
          <a:p>
            <a:br>
              <a:rPr lang="en-GB" b="0" dirty="0">
                <a:solidFill>
                  <a:schemeClr val="tx1"/>
                </a:solidFill>
              </a:rPr>
            </a:br>
            <a:r>
              <a:rPr lang="en-GB" b="0" dirty="0">
                <a:solidFill>
                  <a:schemeClr val="tx1"/>
                </a:solidFill>
              </a:rPr>
              <a:t>Balance sheet gives limited info in Equity section</a:t>
            </a:r>
          </a:p>
          <a:p>
            <a:endParaRPr lang="en-GB" b="0" dirty="0">
              <a:solidFill>
                <a:schemeClr val="tx1"/>
              </a:solidFill>
            </a:endParaRPr>
          </a:p>
          <a:p>
            <a:r>
              <a:rPr lang="en-GB" b="0" dirty="0">
                <a:solidFill>
                  <a:schemeClr val="tx1"/>
                </a:solidFill>
              </a:rPr>
              <a:t>SOCIE provides a reconciliation of major movements in all equity accounts during year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b="0" dirty="0">
                <a:solidFill>
                  <a:schemeClr val="tx1"/>
                </a:solidFill>
              </a:rPr>
              <a:t>See the SOCIE on IAS 1 template financial statements</a:t>
            </a:r>
          </a:p>
          <a:p>
            <a:endParaRPr lang="en-GB" b="0" dirty="0">
              <a:solidFill>
                <a:schemeClr val="tx1"/>
              </a:solidFill>
            </a:endParaRPr>
          </a:p>
          <a:p>
            <a:r>
              <a:rPr lang="en-GB" b="0" dirty="0">
                <a:solidFill>
                  <a:schemeClr val="tx1"/>
                </a:solidFill>
              </a:rPr>
              <a:t>Where would you find dividends paid?</a:t>
            </a:r>
          </a:p>
          <a:p>
            <a:pPr marL="457200" indent="-457200">
              <a:buFont typeface="Courier New" panose="02070309020205020404" pitchFamily="49" charset="0"/>
              <a:buChar char="o"/>
            </a:pPr>
            <a:r>
              <a:rPr lang="en-GB" b="0" dirty="0">
                <a:solidFill>
                  <a:schemeClr val="accent2"/>
                </a:solidFill>
              </a:rPr>
              <a:t>Would you find it on an income statement ?</a:t>
            </a:r>
          </a:p>
        </p:txBody>
      </p:sp>
    </p:spTree>
    <p:extLst>
      <p:ext uri="{BB962C8B-B14F-4D97-AF65-F5344CB8AC3E}">
        <p14:creationId xmlns:p14="http://schemas.microsoft.com/office/powerpoint/2010/main" val="1798482845"/>
      </p:ext>
    </p:extLst>
  </p:cSld>
  <p:clrMapOvr>
    <a:masterClrMapping/>
  </p:clrMapOvr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13749"/>
      </p:ext>
    </p:extLst>
  </p:cSld>
  <p:clrMapOvr>
    <a:masterClrMapping/>
  </p:clrMapOvr>
</p:sld>
</file>

<file path=ppt/theme/theme1.xml><?xml version="1.0" encoding="utf-8"?>
<a:theme xmlns:a="http://schemas.openxmlformats.org/drawingml/2006/main" name="Bachelor ppt">
  <a:themeElements>
    <a:clrScheme name="TBS">
      <a:dk1>
        <a:srgbClr val="000000"/>
      </a:dk1>
      <a:lt1>
        <a:srgbClr val="FFFFFF"/>
      </a:lt1>
      <a:dk2>
        <a:srgbClr val="8A2448"/>
      </a:dk2>
      <a:lt2>
        <a:srgbClr val="E7E6E6"/>
      </a:lt2>
      <a:accent1>
        <a:srgbClr val="863245"/>
      </a:accent1>
      <a:accent2>
        <a:srgbClr val="EA4E5F"/>
      </a:accent2>
      <a:accent3>
        <a:srgbClr val="B01B39"/>
      </a:accent3>
      <a:accent4>
        <a:srgbClr val="FFED37"/>
      </a:accent4>
      <a:accent5>
        <a:srgbClr val="E8B21F"/>
      </a:accent5>
      <a:accent6>
        <a:srgbClr val="AA3D63"/>
      </a:accent6>
      <a:hlink>
        <a:srgbClr val="483E8D"/>
      </a:hlink>
      <a:folHlink>
        <a:srgbClr val="EA4E5F"/>
      </a:folHlink>
    </a:clrScheme>
    <a:fontScheme name="Century Gothic">
      <a:maj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ésentation1" id="{B328D9D7-24F2-4043-8CF5-BFABD3DDA00D}" vid="{D1DF12CF-91E1-447F-94D3-8EC675CB43B9}"/>
    </a:ext>
  </a:extLst>
</a:theme>
</file>

<file path=ppt/theme/theme10.xml><?xml version="1.0" encoding="utf-8"?>
<a:theme xmlns:a="http://schemas.openxmlformats.org/drawingml/2006/main" name="2_Intercalaires IMPRESSION">
  <a:themeElements>
    <a:clrScheme name="TBS">
      <a:dk1>
        <a:srgbClr val="000000"/>
      </a:dk1>
      <a:lt1>
        <a:srgbClr val="FFFFFF"/>
      </a:lt1>
      <a:dk2>
        <a:srgbClr val="8A2448"/>
      </a:dk2>
      <a:lt2>
        <a:srgbClr val="E7E6E6"/>
      </a:lt2>
      <a:accent1>
        <a:srgbClr val="863245"/>
      </a:accent1>
      <a:accent2>
        <a:srgbClr val="EA4E5F"/>
      </a:accent2>
      <a:accent3>
        <a:srgbClr val="B01B39"/>
      </a:accent3>
      <a:accent4>
        <a:srgbClr val="FFED37"/>
      </a:accent4>
      <a:accent5>
        <a:srgbClr val="E8B21F"/>
      </a:accent5>
      <a:accent6>
        <a:srgbClr val="AA3D63"/>
      </a:accent6>
      <a:hlink>
        <a:srgbClr val="483E8D"/>
      </a:hlink>
      <a:folHlink>
        <a:srgbClr val="EA4E5F"/>
      </a:folHlink>
    </a:clrScheme>
    <a:fontScheme name="Century Gothic">
      <a:maj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ésentation1" id="{B328D9D7-24F2-4043-8CF5-BFABD3DDA00D}" vid="{A431A12E-D33B-40D6-B6FD-E3080A10836E}"/>
    </a:ext>
  </a:extLst>
</a:theme>
</file>

<file path=ppt/theme/theme1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Intercalaires IMPRESSION">
  <a:themeElements>
    <a:clrScheme name="TBS">
      <a:dk1>
        <a:srgbClr val="000000"/>
      </a:dk1>
      <a:lt1>
        <a:srgbClr val="FFFFFF"/>
      </a:lt1>
      <a:dk2>
        <a:srgbClr val="8A2448"/>
      </a:dk2>
      <a:lt2>
        <a:srgbClr val="E7E6E6"/>
      </a:lt2>
      <a:accent1>
        <a:srgbClr val="863245"/>
      </a:accent1>
      <a:accent2>
        <a:srgbClr val="EA4E5F"/>
      </a:accent2>
      <a:accent3>
        <a:srgbClr val="B01B39"/>
      </a:accent3>
      <a:accent4>
        <a:srgbClr val="FFED37"/>
      </a:accent4>
      <a:accent5>
        <a:srgbClr val="E8B21F"/>
      </a:accent5>
      <a:accent6>
        <a:srgbClr val="AA3D63"/>
      </a:accent6>
      <a:hlink>
        <a:srgbClr val="483E8D"/>
      </a:hlink>
      <a:folHlink>
        <a:srgbClr val="EA4E5F"/>
      </a:folHlink>
    </a:clrScheme>
    <a:fontScheme name="Century Gothic">
      <a:maj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ésentation1" id="{B328D9D7-24F2-4043-8CF5-BFABD3DDA00D}" vid="{A431A12E-D33B-40D6-B6FD-E3080A10836E}"/>
    </a:ext>
  </a:extLst>
</a:theme>
</file>

<file path=ppt/theme/theme3.xml><?xml version="1.0" encoding="utf-8"?>
<a:theme xmlns:a="http://schemas.openxmlformats.org/drawingml/2006/main" name="Intercalaires PROJECTION">
  <a:themeElements>
    <a:clrScheme name="TBS">
      <a:dk1>
        <a:srgbClr val="000000"/>
      </a:dk1>
      <a:lt1>
        <a:srgbClr val="FFFFFF"/>
      </a:lt1>
      <a:dk2>
        <a:srgbClr val="8A2448"/>
      </a:dk2>
      <a:lt2>
        <a:srgbClr val="E7E6E6"/>
      </a:lt2>
      <a:accent1>
        <a:srgbClr val="863245"/>
      </a:accent1>
      <a:accent2>
        <a:srgbClr val="EA4E5F"/>
      </a:accent2>
      <a:accent3>
        <a:srgbClr val="B01B39"/>
      </a:accent3>
      <a:accent4>
        <a:srgbClr val="FFED37"/>
      </a:accent4>
      <a:accent5>
        <a:srgbClr val="E8B21F"/>
      </a:accent5>
      <a:accent6>
        <a:srgbClr val="AA3D63"/>
      </a:accent6>
      <a:hlink>
        <a:srgbClr val="483E8D"/>
      </a:hlink>
      <a:folHlink>
        <a:srgbClr val="EA4E5F"/>
      </a:folHlink>
    </a:clrScheme>
    <a:fontScheme name="Century Gothic">
      <a:maj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ésentation1" id="{B328D9D7-24F2-4043-8CF5-BFABD3DDA00D}" vid="{48B82A57-FA02-4687-A590-645920FAB3F7}"/>
    </a:ext>
  </a:extLst>
</a:theme>
</file>

<file path=ppt/theme/theme4.xml><?xml version="1.0" encoding="utf-8"?>
<a:theme xmlns:a="http://schemas.openxmlformats.org/drawingml/2006/main" name="Intercalaires PROJECTION suite">
  <a:themeElements>
    <a:clrScheme name="TBS">
      <a:dk1>
        <a:srgbClr val="000000"/>
      </a:dk1>
      <a:lt1>
        <a:srgbClr val="FFFFFF"/>
      </a:lt1>
      <a:dk2>
        <a:srgbClr val="8A2448"/>
      </a:dk2>
      <a:lt2>
        <a:srgbClr val="E7E6E6"/>
      </a:lt2>
      <a:accent1>
        <a:srgbClr val="863245"/>
      </a:accent1>
      <a:accent2>
        <a:srgbClr val="EA4E5F"/>
      </a:accent2>
      <a:accent3>
        <a:srgbClr val="B01B39"/>
      </a:accent3>
      <a:accent4>
        <a:srgbClr val="FFED37"/>
      </a:accent4>
      <a:accent5>
        <a:srgbClr val="E8B21F"/>
      </a:accent5>
      <a:accent6>
        <a:srgbClr val="AA3D63"/>
      </a:accent6>
      <a:hlink>
        <a:srgbClr val="483E8D"/>
      </a:hlink>
      <a:folHlink>
        <a:srgbClr val="EA4E5F"/>
      </a:folHlink>
    </a:clrScheme>
    <a:fontScheme name="Century Gothic">
      <a:maj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ésentation1" id="{B328D9D7-24F2-4043-8CF5-BFABD3DDA00D}" vid="{283462FF-2D70-41BE-A49D-B14958AB2A05}"/>
    </a:ext>
  </a:extLst>
</a:theme>
</file>

<file path=ppt/theme/theme5.xml><?xml version="1.0" encoding="utf-8"?>
<a:theme xmlns:a="http://schemas.openxmlformats.org/drawingml/2006/main" name="Intro / Outro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ésentation1" id="{B328D9D7-24F2-4043-8CF5-BFABD3DDA00D}" vid="{4A6B1B0A-6AA3-4C61-921B-DB8A75ABB369}"/>
    </a:ext>
  </a:extLst>
</a:theme>
</file>

<file path=ppt/theme/theme6.xml><?xml version="1.0" encoding="utf-8"?>
<a:theme xmlns:a="http://schemas.openxmlformats.org/drawingml/2006/main" name="Thank You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ésentation1" id="{B328D9D7-24F2-4043-8CF5-BFABD3DDA00D}" vid="{9FABF112-9E10-4131-92B6-CE2977FDFAA7}"/>
    </a:ext>
  </a:extLst>
</a:theme>
</file>

<file path=ppt/theme/theme7.xml><?xml version="1.0" encoding="utf-8"?>
<a:theme xmlns:a="http://schemas.openxmlformats.org/drawingml/2006/main" name="1_Accueil PGE">
  <a:themeElements>
    <a:clrScheme name="TBS">
      <a:dk1>
        <a:srgbClr val="000000"/>
      </a:dk1>
      <a:lt1>
        <a:srgbClr val="FFFFFF"/>
      </a:lt1>
      <a:dk2>
        <a:srgbClr val="8A2448"/>
      </a:dk2>
      <a:lt2>
        <a:srgbClr val="E7E6E6"/>
      </a:lt2>
      <a:accent1>
        <a:srgbClr val="863245"/>
      </a:accent1>
      <a:accent2>
        <a:srgbClr val="EA4E5F"/>
      </a:accent2>
      <a:accent3>
        <a:srgbClr val="B01B39"/>
      </a:accent3>
      <a:accent4>
        <a:srgbClr val="FFED37"/>
      </a:accent4>
      <a:accent5>
        <a:srgbClr val="E8B21F"/>
      </a:accent5>
      <a:accent6>
        <a:srgbClr val="AA3D63"/>
      </a:accent6>
      <a:hlink>
        <a:srgbClr val="483E8D"/>
      </a:hlink>
      <a:folHlink>
        <a:srgbClr val="EA4E5F"/>
      </a:folHlink>
    </a:clrScheme>
    <a:fontScheme name="Century Gothic">
      <a:maj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ésentation1" id="{B328D9D7-24F2-4043-8CF5-BFABD3DDA00D}" vid="{A40302BC-2ED6-404A-BFA6-AADEE919BDCB}"/>
    </a:ext>
  </a:extLst>
</a:theme>
</file>

<file path=ppt/theme/theme8.xml><?xml version="1.0" encoding="utf-8"?>
<a:theme xmlns:a="http://schemas.openxmlformats.org/drawingml/2006/main" name="Accueil PGE">
  <a:themeElements>
    <a:clrScheme name="TBS">
      <a:dk1>
        <a:srgbClr val="000000"/>
      </a:dk1>
      <a:lt1>
        <a:srgbClr val="FFFFFF"/>
      </a:lt1>
      <a:dk2>
        <a:srgbClr val="8A2448"/>
      </a:dk2>
      <a:lt2>
        <a:srgbClr val="E7E6E6"/>
      </a:lt2>
      <a:accent1>
        <a:srgbClr val="863245"/>
      </a:accent1>
      <a:accent2>
        <a:srgbClr val="EA4E5F"/>
      </a:accent2>
      <a:accent3>
        <a:srgbClr val="B01B39"/>
      </a:accent3>
      <a:accent4>
        <a:srgbClr val="FFED37"/>
      </a:accent4>
      <a:accent5>
        <a:srgbClr val="E8B21F"/>
      </a:accent5>
      <a:accent6>
        <a:srgbClr val="AA3D63"/>
      </a:accent6>
      <a:hlink>
        <a:srgbClr val="483E8D"/>
      </a:hlink>
      <a:folHlink>
        <a:srgbClr val="EA4E5F"/>
      </a:folHlink>
    </a:clrScheme>
    <a:fontScheme name="Century Gothic">
      <a:maj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ésentation6" id="{F62C7BBF-7C81-6B43-AC22-A8E0EF1BF042}" vid="{44D468EA-0D26-1941-B20B-AAEC5ABDD985}"/>
    </a:ext>
  </a:extLst>
</a:theme>
</file>

<file path=ppt/theme/theme9.xml><?xml version="1.0" encoding="utf-8"?>
<a:theme xmlns:a="http://schemas.openxmlformats.org/drawingml/2006/main" name="1_Intercalaires PROJECTION">
  <a:themeElements>
    <a:clrScheme name="TBS">
      <a:dk1>
        <a:srgbClr val="000000"/>
      </a:dk1>
      <a:lt1>
        <a:srgbClr val="FFFFFF"/>
      </a:lt1>
      <a:dk2>
        <a:srgbClr val="8A2448"/>
      </a:dk2>
      <a:lt2>
        <a:srgbClr val="E7E6E6"/>
      </a:lt2>
      <a:accent1>
        <a:srgbClr val="863245"/>
      </a:accent1>
      <a:accent2>
        <a:srgbClr val="EA4E5F"/>
      </a:accent2>
      <a:accent3>
        <a:srgbClr val="B01B39"/>
      </a:accent3>
      <a:accent4>
        <a:srgbClr val="FFED37"/>
      </a:accent4>
      <a:accent5>
        <a:srgbClr val="E8B21F"/>
      </a:accent5>
      <a:accent6>
        <a:srgbClr val="AA3D63"/>
      </a:accent6>
      <a:hlink>
        <a:srgbClr val="483E8D"/>
      </a:hlink>
      <a:folHlink>
        <a:srgbClr val="EA4E5F"/>
      </a:folHlink>
    </a:clrScheme>
    <a:fontScheme name="Century Gothic">
      <a:maj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ésentation1" id="{B328D9D7-24F2-4043-8CF5-BFABD3DDA00D}" vid="{48B82A57-FA02-4687-A590-645920FAB3F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Bachelor ppt</Template>
  <TotalTime>1325</TotalTime>
  <Words>5169</Words>
  <Application>Microsoft Office PowerPoint</Application>
  <PresentationFormat>Affichage à l'écran (4:3)</PresentationFormat>
  <Paragraphs>822</Paragraphs>
  <Slides>98</Slides>
  <Notes>31</Notes>
  <HiddenSlides>0</HiddenSlides>
  <MMClips>0</MMClips>
  <ScaleCrop>false</ScaleCrop>
  <HeadingPairs>
    <vt:vector size="6" baseType="variant">
      <vt:variant>
        <vt:lpstr>Polices utilisées</vt:lpstr>
      </vt:variant>
      <vt:variant>
        <vt:i4>10</vt:i4>
      </vt:variant>
      <vt:variant>
        <vt:lpstr>Thème</vt:lpstr>
      </vt:variant>
      <vt:variant>
        <vt:i4>10</vt:i4>
      </vt:variant>
      <vt:variant>
        <vt:lpstr>Titres des diapositives</vt:lpstr>
      </vt:variant>
      <vt:variant>
        <vt:i4>98</vt:i4>
      </vt:variant>
    </vt:vector>
  </HeadingPairs>
  <TitlesOfParts>
    <vt:vector size="118" baseType="lpstr">
      <vt:lpstr>arial</vt:lpstr>
      <vt:lpstr>arial</vt:lpstr>
      <vt:lpstr>Calibri</vt:lpstr>
      <vt:lpstr>Cambria Math</vt:lpstr>
      <vt:lpstr>Century Gothic</vt:lpstr>
      <vt:lpstr>Corbel</vt:lpstr>
      <vt:lpstr>Courier New</vt:lpstr>
      <vt:lpstr>Symbol</vt:lpstr>
      <vt:lpstr>Times New Roman</vt:lpstr>
      <vt:lpstr>Wingdings</vt:lpstr>
      <vt:lpstr>Bachelor ppt</vt:lpstr>
      <vt:lpstr>1_Intercalaires IMPRESSION</vt:lpstr>
      <vt:lpstr>Intercalaires PROJECTION</vt:lpstr>
      <vt:lpstr>Intercalaires PROJECTION suite</vt:lpstr>
      <vt:lpstr>Intro / Outro</vt:lpstr>
      <vt:lpstr>Thank You</vt:lpstr>
      <vt:lpstr>1_Accueil PGE</vt:lpstr>
      <vt:lpstr>Accueil PGE</vt:lpstr>
      <vt:lpstr>1_Intercalaires PROJECTION</vt:lpstr>
      <vt:lpstr>2_Intercalaires IMPRESSION</vt:lpstr>
      <vt:lpstr>International Financial Accounting</vt:lpstr>
      <vt:lpstr>Session 2</vt:lpstr>
      <vt:lpstr>Présentation PowerPoint</vt:lpstr>
      <vt:lpstr>AutoDesk &amp; Ayden</vt:lpstr>
      <vt:lpstr>Balance sheet</vt:lpstr>
      <vt:lpstr>Balance sheet equation</vt:lpstr>
      <vt:lpstr>Balance sheet</vt:lpstr>
      <vt:lpstr>Session 2:  Balance sheet</vt:lpstr>
      <vt:lpstr>Recap: English terminology</vt:lpstr>
      <vt:lpstr>Présentation PowerPoint</vt:lpstr>
      <vt:lpstr>Measuring assets</vt:lpstr>
      <vt:lpstr>Measurement</vt:lpstr>
      <vt:lpstr>Entry vs exit value</vt:lpstr>
      <vt:lpstr>Historical cost</vt:lpstr>
      <vt:lpstr>Fair value</vt:lpstr>
      <vt:lpstr>Which measurement base is most appropriate?</vt:lpstr>
      <vt:lpstr>Which measurement base is most appropriate?</vt:lpstr>
      <vt:lpstr>Measuring assets</vt:lpstr>
      <vt:lpstr>Fair value</vt:lpstr>
      <vt:lpstr>Fair value</vt:lpstr>
      <vt:lpstr>Key Definitions</vt:lpstr>
      <vt:lpstr>Key Definitions</vt:lpstr>
      <vt:lpstr>Fair Value Hierarchy</vt:lpstr>
      <vt:lpstr>3 levels of FV hierarchy</vt:lpstr>
      <vt:lpstr>3 levels of FV hierarchy</vt:lpstr>
      <vt:lpstr>Measuring assets</vt:lpstr>
      <vt:lpstr>Impairment of assets</vt:lpstr>
      <vt:lpstr>Definitions</vt:lpstr>
      <vt:lpstr>Background</vt:lpstr>
      <vt:lpstr>Indicators of impairment</vt:lpstr>
      <vt:lpstr>Example</vt:lpstr>
      <vt:lpstr>Answer</vt:lpstr>
      <vt:lpstr>Answer - Journal</vt:lpstr>
      <vt:lpstr>Présentation PowerPoint</vt:lpstr>
      <vt:lpstr>Investments / non-current assets</vt:lpstr>
      <vt:lpstr>Definitions</vt:lpstr>
      <vt:lpstr>Recognition</vt:lpstr>
      <vt:lpstr>Initial measurement</vt:lpstr>
      <vt:lpstr>Subsequent measurement</vt:lpstr>
      <vt:lpstr>Revaluation</vt:lpstr>
      <vt:lpstr>Example</vt:lpstr>
      <vt:lpstr>Example</vt:lpstr>
      <vt:lpstr>Loss on Revaluation</vt:lpstr>
      <vt:lpstr>Loss on Revaluation</vt:lpstr>
      <vt:lpstr>Loss on Revaluation</vt:lpstr>
      <vt:lpstr>Investments / non-current assets</vt:lpstr>
      <vt:lpstr>Criticism of accounting for R&amp;D &amp; Intangible assets</vt:lpstr>
      <vt:lpstr>Definitions</vt:lpstr>
      <vt:lpstr>Must meet “asset” definition</vt:lpstr>
      <vt:lpstr>Recognition</vt:lpstr>
      <vt:lpstr>Initial measurement</vt:lpstr>
      <vt:lpstr>Subsequent measurement</vt:lpstr>
      <vt:lpstr>Goodwill</vt:lpstr>
      <vt:lpstr>Research</vt:lpstr>
      <vt:lpstr>Development</vt:lpstr>
      <vt:lpstr>Development examples</vt:lpstr>
      <vt:lpstr>Investments / non-current assets</vt:lpstr>
      <vt:lpstr>Introduction</vt:lpstr>
      <vt:lpstr>Introduction</vt:lpstr>
      <vt:lpstr>Key IFRS 16 Principles</vt:lpstr>
      <vt:lpstr>Key IFRS 16 Principles</vt:lpstr>
      <vt:lpstr>LESSEES</vt:lpstr>
      <vt:lpstr>LESSEES: Accounting by lessees</vt:lpstr>
      <vt:lpstr>Accounting for ‘right-of-use’ asset</vt:lpstr>
      <vt:lpstr>Présentation PowerPoint</vt:lpstr>
      <vt:lpstr>Présentation PowerPoint</vt:lpstr>
      <vt:lpstr>Présentation PowerPoint</vt:lpstr>
      <vt:lpstr>Présentation PowerPoint</vt:lpstr>
      <vt:lpstr>LESSEES: Accounting by lessees</vt:lpstr>
      <vt:lpstr>LESSEES: Accounting by lessees</vt:lpstr>
      <vt:lpstr>Présentation PowerPoint</vt:lpstr>
      <vt:lpstr>Présentation PowerPoint</vt:lpstr>
      <vt:lpstr>Operating items</vt:lpstr>
      <vt:lpstr>Definition</vt:lpstr>
      <vt:lpstr>Initial recognition</vt:lpstr>
      <vt:lpstr>Cost of purchase</vt:lpstr>
      <vt:lpstr>Cost of conversion</vt:lpstr>
      <vt:lpstr>Subsequent measurement</vt:lpstr>
      <vt:lpstr>Operating items</vt:lpstr>
      <vt:lpstr>Provisions</vt:lpstr>
      <vt:lpstr>Provision vs liability</vt:lpstr>
      <vt:lpstr>Provision vs accrual</vt:lpstr>
      <vt:lpstr>Provision vs contra accounts</vt:lpstr>
      <vt:lpstr>Recognition of provision</vt:lpstr>
      <vt:lpstr>Contingent liability</vt:lpstr>
      <vt:lpstr>Contingent asset</vt:lpstr>
      <vt:lpstr>Measurement of provision</vt:lpstr>
      <vt:lpstr>Other issues</vt:lpstr>
      <vt:lpstr>Onerous contract</vt:lpstr>
      <vt:lpstr>Question for class #1</vt:lpstr>
      <vt:lpstr>Question for class #2</vt:lpstr>
      <vt:lpstr>Operating items</vt:lpstr>
      <vt:lpstr>Présentation PowerPoint</vt:lpstr>
      <vt:lpstr>Financing items - Equity</vt:lpstr>
      <vt:lpstr>Equity</vt:lpstr>
      <vt:lpstr>Financing items - Equity</vt:lpstr>
      <vt:lpstr>Statement of changes in equity</vt:lpstr>
      <vt:lpstr>Présentation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Titre de la nouvelle présentation</dc:title>
  <dc:creator>Windows</dc:creator>
  <cp:lastModifiedBy>Thomas SADURNI</cp:lastModifiedBy>
  <cp:revision>149</cp:revision>
  <dcterms:created xsi:type="dcterms:W3CDTF">2019-09-09T08:31:32Z</dcterms:created>
  <dcterms:modified xsi:type="dcterms:W3CDTF">2021-09-30T07:50:58Z</dcterms:modified>
</cp:coreProperties>
</file>